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16"/>
    <p:sldId id="257" r:id="rId17"/>
    <p:sldId id="258" r:id="rId18"/>
    <p:sldId id="259" r:id="rId19"/>
    <p:sldId id="260" r:id="rId20"/>
    <p:sldId id="261" r:id="rId21"/>
    <p:sldId id="262" r:id="rId22"/>
    <p:sldId id="263" r:id="rId23"/>
    <p:sldId id="264" r:id="rId24"/>
    <p:sldId id="265" r:id="rId25"/>
    <p:sldId id="266" r:id="rId26"/>
    <p:sldId id="267" r:id="rId27"/>
    <p:sldId id="268" r:id="rId28"/>
    <p:sldId id="269" r:id="rId29"/>
    <p:sldId id="270" r:id="rId30"/>
    <p:sldId id="271" r:id="rId31"/>
    <p:sldId id="272" r:id="rId32"/>
    <p:sldId id="273" r:id="rId33"/>
    <p:sldId id="274" r:id="rId34"/>
    <p:sldId id="275" r:id="rId35"/>
    <p:sldId id="276" r:id="rId36"/>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HK Grotesk Light" charset="1" panose="00000400000000000000"/>
      <p:regular r:id="rId10"/>
    </p:embeddedFont>
    <p:embeddedFont>
      <p:font typeface="HK Grotesk Light Bold" charset="1" panose="00000500000000000000"/>
      <p:regular r:id="rId11"/>
    </p:embeddedFont>
    <p:embeddedFont>
      <p:font typeface="HK Grotesk Light Italics" charset="1" panose="00000400000000000000"/>
      <p:regular r:id="rId12"/>
    </p:embeddedFont>
    <p:embeddedFont>
      <p:font typeface="HK Grotesk Light Bold Italics" charset="1" panose="00000500000000000000"/>
      <p:regular r:id="rId13"/>
    </p:embeddedFont>
    <p:embeddedFont>
      <p:font typeface="Caros 1" charset="1" panose="020B0503030302020204"/>
      <p:regular r:id="rId14"/>
    </p:embeddedFont>
    <p:embeddedFont>
      <p:font typeface="Caros 2" charset="1" panose="020B0703030302020204"/>
      <p:regular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slides/slide1.xml" Type="http://schemas.openxmlformats.org/officeDocument/2006/relationships/slide"/><Relationship Id="rId17" Target="slides/slide2.xml" Type="http://schemas.openxmlformats.org/officeDocument/2006/relationships/slide"/><Relationship Id="rId18" Target="slides/slide3.xml" Type="http://schemas.openxmlformats.org/officeDocument/2006/relationships/slide"/><Relationship Id="rId19" Target="slides/slide4.xml" Type="http://schemas.openxmlformats.org/officeDocument/2006/relationships/slide"/><Relationship Id="rId2" Target="presProps.xml" Type="http://schemas.openxmlformats.org/officeDocument/2006/relationships/presProps"/><Relationship Id="rId20" Target="slides/slide5.xml" Type="http://schemas.openxmlformats.org/officeDocument/2006/relationships/slide"/><Relationship Id="rId21" Target="slides/slide6.xml" Type="http://schemas.openxmlformats.org/officeDocument/2006/relationships/slide"/><Relationship Id="rId22" Target="slides/slide7.xml" Type="http://schemas.openxmlformats.org/officeDocument/2006/relationships/slide"/><Relationship Id="rId23" Target="slides/slide8.xml" Type="http://schemas.openxmlformats.org/officeDocument/2006/relationships/slide"/><Relationship Id="rId24" Target="slides/slide9.xml" Type="http://schemas.openxmlformats.org/officeDocument/2006/relationships/slide"/><Relationship Id="rId25" Target="slides/slide10.xml" Type="http://schemas.openxmlformats.org/officeDocument/2006/relationships/slide"/><Relationship Id="rId26" Target="slides/slide11.xml" Type="http://schemas.openxmlformats.org/officeDocument/2006/relationships/slide"/><Relationship Id="rId27" Target="slides/slide12.xml" Type="http://schemas.openxmlformats.org/officeDocument/2006/relationships/slide"/><Relationship Id="rId28" Target="slides/slide13.xml" Type="http://schemas.openxmlformats.org/officeDocument/2006/relationships/slide"/><Relationship Id="rId29" Target="slides/slide14.xml" Type="http://schemas.openxmlformats.org/officeDocument/2006/relationships/slide"/><Relationship Id="rId3" Target="viewProps.xml" Type="http://schemas.openxmlformats.org/officeDocument/2006/relationships/viewProps"/><Relationship Id="rId30" Target="slides/slide15.xml" Type="http://schemas.openxmlformats.org/officeDocument/2006/relationships/slide"/><Relationship Id="rId31" Target="slides/slide16.xml" Type="http://schemas.openxmlformats.org/officeDocument/2006/relationships/slide"/><Relationship Id="rId32" Target="slides/slide17.xml" Type="http://schemas.openxmlformats.org/officeDocument/2006/relationships/slide"/><Relationship Id="rId33" Target="slides/slide18.xml" Type="http://schemas.openxmlformats.org/officeDocument/2006/relationships/slide"/><Relationship Id="rId34" Target="slides/slide19.xml" Type="http://schemas.openxmlformats.org/officeDocument/2006/relationships/slide"/><Relationship Id="rId35" Target="slides/slide20.xml" Type="http://schemas.openxmlformats.org/officeDocument/2006/relationships/slide"/><Relationship Id="rId36" Target="slides/slide21.xml" Type="http://schemas.openxmlformats.org/officeDocument/2006/relationship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png" Type="http://schemas.openxmlformats.org/officeDocument/2006/relationships/image"/><Relationship Id="rId3" Target="../media/image8.png" Type="http://schemas.openxmlformats.org/officeDocument/2006/relationships/image"/><Relationship Id="rId4" Target="../media/image9.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jpeg" Type="http://schemas.openxmlformats.org/officeDocument/2006/relationships/image"/><Relationship Id="rId3" Target="../media/image12.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jpeg" Type="http://schemas.openxmlformats.org/officeDocument/2006/relationships/image"/><Relationship Id="rId3" Target="../media/image13.jpeg" Type="http://schemas.openxmlformats.org/officeDocument/2006/relationships/image"/><Relationship Id="rId4" Target="../media/image14.png" Type="http://schemas.openxmlformats.org/officeDocument/2006/relationships/image"/><Relationship Id="rId5" Target="../media/image15.png" Type="http://schemas.openxmlformats.org/officeDocument/2006/relationships/image"/><Relationship Id="rId6" Target="../media/image16.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jpeg" Type="http://schemas.openxmlformats.org/officeDocument/2006/relationships/image"/><Relationship Id="rId3" Target="../media/image17.jpeg" Type="http://schemas.openxmlformats.org/officeDocument/2006/relationships/image"/><Relationship Id="rId4" Target="../media/image14.png" Type="http://schemas.openxmlformats.org/officeDocument/2006/relationships/image"/><Relationship Id="rId5" Target="../media/image18.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jpeg" Type="http://schemas.openxmlformats.org/officeDocument/2006/relationships/image"/><Relationship Id="rId3" Target="../media/image19.jpeg" Type="http://schemas.openxmlformats.org/officeDocument/2006/relationships/image"/><Relationship Id="rId4" Target="../media/image14.png" Type="http://schemas.openxmlformats.org/officeDocument/2006/relationships/image"/><Relationship Id="rId5" Target="../media/image20.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jpeg" Type="http://schemas.openxmlformats.org/officeDocument/2006/relationships/image"/><Relationship Id="rId3" Target="../media/image21.jpeg" Type="http://schemas.openxmlformats.org/officeDocument/2006/relationships/image"/><Relationship Id="rId4" Target="../media/image14.png" Type="http://schemas.openxmlformats.org/officeDocument/2006/relationships/image"/><Relationship Id="rId5" Target="../media/image22.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jpeg" Type="http://schemas.openxmlformats.org/officeDocument/2006/relationships/image"/><Relationship Id="rId3" Target="../media/image23.jpeg" Type="http://schemas.openxmlformats.org/officeDocument/2006/relationships/image"/><Relationship Id="rId4" Target="../media/image24.png" Type="http://schemas.openxmlformats.org/officeDocument/2006/relationships/image"/><Relationship Id="rId5" Target="../media/image25.png" Type="http://schemas.openxmlformats.org/officeDocument/2006/relationships/image"/><Relationship Id="rId6" Target="../media/image26.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jpeg" Type="http://schemas.openxmlformats.org/officeDocument/2006/relationships/image"/><Relationship Id="rId3" Target="../media/image27.jpeg" Type="http://schemas.openxmlformats.org/officeDocument/2006/relationships/image"/><Relationship Id="rId4" Target="../media/image24.png" Type="http://schemas.openxmlformats.org/officeDocument/2006/relationships/image"/><Relationship Id="rId5" Target="../media/image26.pn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jpeg" Type="http://schemas.openxmlformats.org/officeDocument/2006/relationships/image"/><Relationship Id="rId3" Target="../media/image28.jpeg" Type="http://schemas.openxmlformats.org/officeDocument/2006/relationships/image"/><Relationship Id="rId4" Target="../media/image29.png" Type="http://schemas.openxmlformats.org/officeDocument/2006/relationships/image"/><Relationship Id="rId5" Target="../media/image30.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1.jpeg" Type="http://schemas.openxmlformats.org/officeDocument/2006/relationships/image"/><Relationship Id="rId3" Target="../media/image32.png" Type="http://schemas.openxmlformats.org/officeDocument/2006/relationships/image"/><Relationship Id="rId4" Target="../media/image33.png" Type="http://schemas.openxmlformats.org/officeDocument/2006/relationships/image"/><Relationship Id="rId5" Target="../media/image34.png" Type="http://schemas.openxmlformats.org/officeDocument/2006/relationships/image"/><Relationship Id="rId6" Target="../media/image35.png" Type="http://schemas.openxmlformats.org/officeDocument/2006/relationships/image"/><Relationship Id="rId7" Target="../media/image36.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7.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rot="0">
            <a:off x="1533525" y="-400050"/>
            <a:ext cx="35246" cy="11087100"/>
          </a:xfrm>
          <a:prstGeom prst="rect">
            <a:avLst/>
          </a:prstGeom>
          <a:solidFill>
            <a:srgbClr val="000000"/>
          </a:solidFill>
        </p:spPr>
      </p:sp>
      <p:pic>
        <p:nvPicPr>
          <p:cNvPr name="Picture 3" id="3"/>
          <p:cNvPicPr>
            <a:picLocks noChangeAspect="true"/>
          </p:cNvPicPr>
          <p:nvPr/>
        </p:nvPicPr>
        <p:blipFill>
          <a:blip r:embed="rId2"/>
          <a:srcRect l="4840" t="0" r="1540" b="903"/>
          <a:stretch>
            <a:fillRect/>
          </a:stretch>
        </p:blipFill>
        <p:spPr>
          <a:xfrm flipH="false" flipV="false" rot="0">
            <a:off x="1568771" y="0"/>
            <a:ext cx="6443350" cy="8534400"/>
          </a:xfrm>
          <a:prstGeom prst="rect">
            <a:avLst/>
          </a:prstGeom>
        </p:spPr>
      </p:pic>
      <p:grpSp>
        <p:nvGrpSpPr>
          <p:cNvPr name="Group 4" id="4"/>
          <p:cNvGrpSpPr/>
          <p:nvPr/>
        </p:nvGrpSpPr>
        <p:grpSpPr>
          <a:xfrm rot="0">
            <a:off x="1023142" y="1028700"/>
            <a:ext cx="1020766" cy="8229600"/>
            <a:chOff x="0" y="0"/>
            <a:chExt cx="1361022" cy="10972800"/>
          </a:xfrm>
        </p:grpSpPr>
        <p:sp>
          <p:nvSpPr>
            <p:cNvPr name="AutoShape 5" id="5"/>
            <p:cNvSpPr/>
            <p:nvPr/>
          </p:nvSpPr>
          <p:spPr>
            <a:xfrm rot="-5400000">
              <a:off x="-4805889" y="4805889"/>
              <a:ext cx="10972800" cy="1361022"/>
            </a:xfrm>
            <a:prstGeom prst="rect">
              <a:avLst/>
            </a:prstGeom>
            <a:solidFill>
              <a:srgbClr val="000000"/>
            </a:solidFill>
          </p:spPr>
        </p:sp>
        <p:sp>
          <p:nvSpPr>
            <p:cNvPr name="TextBox 6" id="6"/>
            <p:cNvSpPr txBox="true"/>
            <p:nvPr/>
          </p:nvSpPr>
          <p:spPr>
            <a:xfrm rot="-5400000">
              <a:off x="-4329804" y="5176838"/>
              <a:ext cx="10011104" cy="619125"/>
            </a:xfrm>
            <a:prstGeom prst="rect">
              <a:avLst/>
            </a:prstGeom>
          </p:spPr>
          <p:txBody>
            <a:bodyPr anchor="t" rtlCol="false" tIns="0" lIns="0" bIns="0" rIns="0">
              <a:spAutoFit/>
            </a:bodyPr>
            <a:lstStyle/>
            <a:p>
              <a:pPr algn="ctr">
                <a:lnSpc>
                  <a:spcPts val="3600"/>
                </a:lnSpc>
              </a:pPr>
              <a:r>
                <a:rPr lang="en-US" sz="3000" spc="300">
                  <a:solidFill>
                    <a:srgbClr val="FFFFFF"/>
                  </a:solidFill>
                  <a:latin typeface="Caros 1"/>
                </a:rPr>
                <a:t>PROTEIN VITAMIN COMPANY </a:t>
              </a:r>
            </a:p>
          </p:txBody>
        </p:sp>
      </p:grpSp>
      <p:sp>
        <p:nvSpPr>
          <p:cNvPr name="AutoShape 7" id="7"/>
          <p:cNvSpPr/>
          <p:nvPr/>
        </p:nvSpPr>
        <p:spPr>
          <a:xfrm rot="0">
            <a:off x="-409575" y="8534400"/>
            <a:ext cx="19107150" cy="38100"/>
          </a:xfrm>
          <a:prstGeom prst="rect">
            <a:avLst/>
          </a:prstGeom>
          <a:solidFill>
            <a:srgbClr val="000000"/>
          </a:solidFill>
        </p:spPr>
      </p:sp>
      <p:pic>
        <p:nvPicPr>
          <p:cNvPr name="Picture 8" id="8"/>
          <p:cNvPicPr>
            <a:picLocks noChangeAspect="true"/>
          </p:cNvPicPr>
          <p:nvPr/>
        </p:nvPicPr>
        <p:blipFill>
          <a:blip r:embed="rId3"/>
          <a:srcRect l="0" t="0" r="0" b="0"/>
          <a:stretch>
            <a:fillRect/>
          </a:stretch>
        </p:blipFill>
        <p:spPr>
          <a:xfrm flipH="false" flipV="false" rot="0">
            <a:off x="10717185" y="6114482"/>
            <a:ext cx="6542115" cy="2011700"/>
          </a:xfrm>
          <a:prstGeom prst="rect">
            <a:avLst/>
          </a:prstGeom>
        </p:spPr>
      </p:pic>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AutoShape 2" id="2"/>
          <p:cNvSpPr/>
          <p:nvPr/>
        </p:nvSpPr>
        <p:spPr>
          <a:xfrm rot="0">
            <a:off x="-228600" y="5124450"/>
            <a:ext cx="18745200" cy="38100"/>
          </a:xfrm>
          <a:prstGeom prst="rect">
            <a:avLst/>
          </a:prstGeom>
          <a:solidFill>
            <a:srgbClr val="FFFFFF"/>
          </a:solidFill>
        </p:spPr>
      </p:sp>
      <p:sp>
        <p:nvSpPr>
          <p:cNvPr name="AutoShape 3" id="3"/>
          <p:cNvSpPr/>
          <p:nvPr/>
        </p:nvSpPr>
        <p:spPr>
          <a:xfrm rot="0">
            <a:off x="647700" y="2190750"/>
            <a:ext cx="5238750" cy="5905500"/>
          </a:xfrm>
          <a:prstGeom prst="rect">
            <a:avLst/>
          </a:prstGeom>
          <a:solidFill>
            <a:srgbClr val="FFFFFF"/>
          </a:solidFill>
        </p:spPr>
      </p:sp>
      <p:sp>
        <p:nvSpPr>
          <p:cNvPr name="AutoShape 4" id="4"/>
          <p:cNvSpPr/>
          <p:nvPr/>
        </p:nvSpPr>
        <p:spPr>
          <a:xfrm rot="0">
            <a:off x="6524625" y="2209800"/>
            <a:ext cx="5238750" cy="5905500"/>
          </a:xfrm>
          <a:prstGeom prst="rect">
            <a:avLst/>
          </a:prstGeom>
          <a:solidFill>
            <a:srgbClr val="FFFFFF"/>
          </a:solidFill>
        </p:spPr>
      </p:sp>
      <p:sp>
        <p:nvSpPr>
          <p:cNvPr name="AutoShape 5" id="5"/>
          <p:cNvSpPr/>
          <p:nvPr/>
        </p:nvSpPr>
        <p:spPr>
          <a:xfrm rot="0">
            <a:off x="12401550" y="2209800"/>
            <a:ext cx="5238750" cy="5905500"/>
          </a:xfrm>
          <a:prstGeom prst="rect">
            <a:avLst/>
          </a:prstGeom>
          <a:solidFill>
            <a:srgbClr val="FFFFFF"/>
          </a:solidFill>
        </p:spPr>
      </p:sp>
      <p:pic>
        <p:nvPicPr>
          <p:cNvPr name="Picture 6" id="6"/>
          <p:cNvPicPr>
            <a:picLocks noChangeAspect="true"/>
          </p:cNvPicPr>
          <p:nvPr/>
        </p:nvPicPr>
        <p:blipFill>
          <a:blip r:embed="rId2"/>
          <a:srcRect l="0" t="0" r="0" b="0"/>
          <a:stretch>
            <a:fillRect/>
          </a:stretch>
        </p:blipFill>
        <p:spPr>
          <a:xfrm flipH="false" flipV="false" rot="0">
            <a:off x="7214022" y="2635245"/>
            <a:ext cx="3859957" cy="3859957"/>
          </a:xfrm>
          <a:prstGeom prst="rect">
            <a:avLst/>
          </a:prstGeom>
        </p:spPr>
      </p:pic>
      <p:pic>
        <p:nvPicPr>
          <p:cNvPr name="Picture 7" id="7"/>
          <p:cNvPicPr>
            <a:picLocks noChangeAspect="true"/>
          </p:cNvPicPr>
          <p:nvPr/>
        </p:nvPicPr>
        <p:blipFill>
          <a:blip r:embed="rId3"/>
          <a:srcRect l="0" t="0" r="0" b="0"/>
          <a:stretch>
            <a:fillRect/>
          </a:stretch>
        </p:blipFill>
        <p:spPr>
          <a:xfrm flipH="false" flipV="false" rot="0">
            <a:off x="13336995" y="2881294"/>
            <a:ext cx="3367859" cy="3367859"/>
          </a:xfrm>
          <a:prstGeom prst="rect">
            <a:avLst/>
          </a:prstGeom>
        </p:spPr>
      </p:pic>
      <p:pic>
        <p:nvPicPr>
          <p:cNvPr name="Picture 8" id="8"/>
          <p:cNvPicPr>
            <a:picLocks noChangeAspect="true"/>
          </p:cNvPicPr>
          <p:nvPr/>
        </p:nvPicPr>
        <p:blipFill>
          <a:blip r:embed="rId4"/>
          <a:srcRect l="0" t="0" r="0" b="0"/>
          <a:stretch>
            <a:fillRect/>
          </a:stretch>
        </p:blipFill>
        <p:spPr>
          <a:xfrm flipH="false" flipV="false" rot="0">
            <a:off x="1584989" y="2881294"/>
            <a:ext cx="3367859" cy="3367859"/>
          </a:xfrm>
          <a:prstGeom prst="rect">
            <a:avLst/>
          </a:prstGeom>
        </p:spPr>
      </p:pic>
      <p:sp>
        <p:nvSpPr>
          <p:cNvPr name="TextBox 9" id="9"/>
          <p:cNvSpPr txBox="true"/>
          <p:nvPr/>
        </p:nvSpPr>
        <p:spPr>
          <a:xfrm rot="0">
            <a:off x="1028700" y="6320155"/>
            <a:ext cx="4480438" cy="1054735"/>
          </a:xfrm>
          <a:prstGeom prst="rect">
            <a:avLst/>
          </a:prstGeom>
        </p:spPr>
        <p:txBody>
          <a:bodyPr anchor="t" rtlCol="false" tIns="0" lIns="0" bIns="0" rIns="0">
            <a:spAutoFit/>
          </a:bodyPr>
          <a:lstStyle/>
          <a:p>
            <a:pPr algn="ctr">
              <a:lnSpc>
                <a:spcPts val="4160"/>
              </a:lnSpc>
            </a:pPr>
            <a:r>
              <a:rPr lang="en-US" sz="3200" spc="320">
                <a:solidFill>
                  <a:srgbClr val="000000"/>
                </a:solidFill>
                <a:latin typeface="Caros 1"/>
              </a:rPr>
              <a:t>GMO, GLUTEN &amp; SUGAR FREE</a:t>
            </a:r>
          </a:p>
        </p:txBody>
      </p:sp>
      <p:sp>
        <p:nvSpPr>
          <p:cNvPr name="TextBox 10" id="10"/>
          <p:cNvSpPr txBox="true"/>
          <p:nvPr/>
        </p:nvSpPr>
        <p:spPr>
          <a:xfrm rot="0">
            <a:off x="6903781" y="6320155"/>
            <a:ext cx="4480438" cy="1054735"/>
          </a:xfrm>
          <a:prstGeom prst="rect">
            <a:avLst/>
          </a:prstGeom>
        </p:spPr>
        <p:txBody>
          <a:bodyPr anchor="t" rtlCol="false" tIns="0" lIns="0" bIns="0" rIns="0">
            <a:spAutoFit/>
          </a:bodyPr>
          <a:lstStyle/>
          <a:p>
            <a:pPr algn="ctr">
              <a:lnSpc>
                <a:spcPts val="4160"/>
              </a:lnSpc>
            </a:pPr>
            <a:r>
              <a:rPr lang="en-US" sz="3200" spc="320">
                <a:solidFill>
                  <a:srgbClr val="000000"/>
                </a:solidFill>
                <a:latin typeface="Caros 1"/>
              </a:rPr>
              <a:t>SUITABLE FOR VEGETARIANS </a:t>
            </a:r>
          </a:p>
        </p:txBody>
      </p:sp>
      <p:sp>
        <p:nvSpPr>
          <p:cNvPr name="TextBox 11" id="11"/>
          <p:cNvSpPr txBox="true"/>
          <p:nvPr/>
        </p:nvSpPr>
        <p:spPr>
          <a:xfrm rot="0">
            <a:off x="12778862" y="6320155"/>
            <a:ext cx="4480438" cy="1054735"/>
          </a:xfrm>
          <a:prstGeom prst="rect">
            <a:avLst/>
          </a:prstGeom>
        </p:spPr>
        <p:txBody>
          <a:bodyPr anchor="t" rtlCol="false" tIns="0" lIns="0" bIns="0" rIns="0">
            <a:spAutoFit/>
          </a:bodyPr>
          <a:lstStyle/>
          <a:p>
            <a:pPr algn="ctr">
              <a:lnSpc>
                <a:spcPts val="4160"/>
              </a:lnSpc>
            </a:pPr>
            <a:r>
              <a:rPr lang="en-US" sz="3200" spc="320">
                <a:solidFill>
                  <a:srgbClr val="000000"/>
                </a:solidFill>
                <a:latin typeface="Caros 1"/>
              </a:rPr>
              <a:t>INDEPENDENTLY LAB TESTED</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AutoShape 2" id="2"/>
          <p:cNvSpPr/>
          <p:nvPr/>
        </p:nvSpPr>
        <p:spPr>
          <a:xfrm rot="0">
            <a:off x="1456559" y="1351661"/>
            <a:ext cx="4000500" cy="7620000"/>
          </a:xfrm>
          <a:prstGeom prst="rect">
            <a:avLst/>
          </a:prstGeom>
          <a:solidFill>
            <a:srgbClr val="FFFFFF"/>
          </a:solidFill>
        </p:spPr>
      </p:sp>
      <p:sp>
        <p:nvSpPr>
          <p:cNvPr name="AutoShape 3" id="3"/>
          <p:cNvSpPr/>
          <p:nvPr/>
        </p:nvSpPr>
        <p:spPr>
          <a:xfrm rot="0">
            <a:off x="6192385" y="1333500"/>
            <a:ext cx="4000500" cy="7620000"/>
          </a:xfrm>
          <a:prstGeom prst="rect">
            <a:avLst/>
          </a:prstGeom>
          <a:solidFill>
            <a:srgbClr val="FFFFFF"/>
          </a:solidFill>
        </p:spPr>
      </p:sp>
      <p:sp>
        <p:nvSpPr>
          <p:cNvPr name="AutoShape 4" id="4"/>
          <p:cNvSpPr/>
          <p:nvPr/>
        </p:nvSpPr>
        <p:spPr>
          <a:xfrm rot="0">
            <a:off x="10818708" y="1333500"/>
            <a:ext cx="4000500" cy="7620000"/>
          </a:xfrm>
          <a:prstGeom prst="rect">
            <a:avLst/>
          </a:prstGeom>
          <a:solidFill>
            <a:srgbClr val="FFFFFF"/>
          </a:solidFill>
        </p:spPr>
      </p:sp>
      <p:sp>
        <p:nvSpPr>
          <p:cNvPr name="AutoShape 5" id="5"/>
          <p:cNvSpPr/>
          <p:nvPr/>
        </p:nvSpPr>
        <p:spPr>
          <a:xfrm rot="0">
            <a:off x="16748917" y="-400050"/>
            <a:ext cx="35246" cy="11087100"/>
          </a:xfrm>
          <a:prstGeom prst="rect">
            <a:avLst/>
          </a:prstGeom>
          <a:solidFill>
            <a:srgbClr val="FFFFFF"/>
          </a:solidFill>
        </p:spPr>
      </p:sp>
      <p:sp>
        <p:nvSpPr>
          <p:cNvPr name="AutoShape 6" id="6"/>
          <p:cNvSpPr/>
          <p:nvPr/>
        </p:nvSpPr>
        <p:spPr>
          <a:xfrm rot="0">
            <a:off x="12783712" y="-400050"/>
            <a:ext cx="35246" cy="11087100"/>
          </a:xfrm>
          <a:prstGeom prst="rect">
            <a:avLst/>
          </a:prstGeom>
          <a:solidFill>
            <a:srgbClr val="FFFFFF"/>
          </a:solidFill>
        </p:spPr>
      </p:sp>
      <p:sp>
        <p:nvSpPr>
          <p:cNvPr name="AutoShape 7" id="7"/>
          <p:cNvSpPr/>
          <p:nvPr/>
        </p:nvSpPr>
        <p:spPr>
          <a:xfrm rot="0">
            <a:off x="8175012" y="-400050"/>
            <a:ext cx="35246" cy="11087100"/>
          </a:xfrm>
          <a:prstGeom prst="rect">
            <a:avLst/>
          </a:prstGeom>
          <a:solidFill>
            <a:srgbClr val="FFFFFF"/>
          </a:solidFill>
        </p:spPr>
      </p:sp>
      <p:sp>
        <p:nvSpPr>
          <p:cNvPr name="AutoShape 8" id="8"/>
          <p:cNvSpPr/>
          <p:nvPr/>
        </p:nvSpPr>
        <p:spPr>
          <a:xfrm rot="0">
            <a:off x="3439186" y="-191389"/>
            <a:ext cx="35246" cy="11087100"/>
          </a:xfrm>
          <a:prstGeom prst="rect">
            <a:avLst/>
          </a:prstGeom>
          <a:solidFill>
            <a:srgbClr val="FFFFFF"/>
          </a:solidFill>
        </p:spPr>
      </p:sp>
      <p:grpSp>
        <p:nvGrpSpPr>
          <p:cNvPr name="Group 9" id="9"/>
          <p:cNvGrpSpPr/>
          <p:nvPr/>
        </p:nvGrpSpPr>
        <p:grpSpPr>
          <a:xfrm rot="5400000">
            <a:off x="12634117" y="4633117"/>
            <a:ext cx="8229600" cy="1020766"/>
            <a:chOff x="0" y="0"/>
            <a:chExt cx="10972800" cy="1361022"/>
          </a:xfrm>
        </p:grpSpPr>
        <p:sp>
          <p:nvSpPr>
            <p:cNvPr name="AutoShape 10" id="10"/>
            <p:cNvSpPr/>
            <p:nvPr/>
          </p:nvSpPr>
          <p:spPr>
            <a:xfrm rot="0">
              <a:off x="0" y="0"/>
              <a:ext cx="10972800" cy="1361022"/>
            </a:xfrm>
            <a:prstGeom prst="rect">
              <a:avLst/>
            </a:prstGeom>
            <a:solidFill>
              <a:srgbClr val="FFFFFF"/>
            </a:solidFill>
          </p:spPr>
        </p:sp>
        <p:sp>
          <p:nvSpPr>
            <p:cNvPr name="TextBox 11" id="11"/>
            <p:cNvSpPr txBox="true"/>
            <p:nvPr/>
          </p:nvSpPr>
          <p:spPr>
            <a:xfrm rot="0">
              <a:off x="727083" y="411906"/>
              <a:ext cx="9518634" cy="508635"/>
            </a:xfrm>
            <a:prstGeom prst="rect">
              <a:avLst/>
            </a:prstGeom>
          </p:spPr>
          <p:txBody>
            <a:bodyPr anchor="t" rtlCol="false" tIns="0" lIns="0" bIns="0" rIns="0">
              <a:spAutoFit/>
            </a:bodyPr>
            <a:lstStyle/>
            <a:p>
              <a:pPr algn="ctr">
                <a:lnSpc>
                  <a:spcPts val="3120"/>
                </a:lnSpc>
              </a:pPr>
              <a:r>
                <a:rPr lang="en-US" sz="2400" spc="360">
                  <a:solidFill>
                    <a:srgbClr val="000000"/>
                  </a:solidFill>
                  <a:latin typeface="Caros 1"/>
                </a:rPr>
                <a:t>PROTEIN VITAMIN COMPANY</a:t>
              </a:r>
            </a:p>
          </p:txBody>
        </p:sp>
      </p:grpSp>
      <p:pic>
        <p:nvPicPr>
          <p:cNvPr name="Picture 12" id="12"/>
          <p:cNvPicPr>
            <a:picLocks noChangeAspect="true"/>
          </p:cNvPicPr>
          <p:nvPr/>
        </p:nvPicPr>
        <p:blipFill>
          <a:blip r:embed="rId2"/>
          <a:srcRect l="0" t="0" r="0" b="0"/>
          <a:stretch>
            <a:fillRect/>
          </a:stretch>
        </p:blipFill>
        <p:spPr>
          <a:xfrm flipH="false" flipV="false" rot="0">
            <a:off x="6780314" y="2532126"/>
            <a:ext cx="2859889" cy="1587238"/>
          </a:xfrm>
          <a:prstGeom prst="rect">
            <a:avLst/>
          </a:prstGeom>
        </p:spPr>
      </p:pic>
      <p:sp>
        <p:nvSpPr>
          <p:cNvPr name="TextBox 13" id="13"/>
          <p:cNvSpPr txBox="true"/>
          <p:nvPr/>
        </p:nvSpPr>
        <p:spPr>
          <a:xfrm rot="0">
            <a:off x="6493914" y="4777105"/>
            <a:ext cx="3432688" cy="3185160"/>
          </a:xfrm>
          <a:prstGeom prst="rect">
            <a:avLst/>
          </a:prstGeom>
        </p:spPr>
        <p:txBody>
          <a:bodyPr anchor="t" rtlCol="false" tIns="0" lIns="0" bIns="0" rIns="0">
            <a:spAutoFit/>
          </a:bodyPr>
          <a:lstStyle/>
          <a:p>
            <a:pPr algn="ctr">
              <a:lnSpc>
                <a:spcPts val="3600"/>
              </a:lnSpc>
            </a:pPr>
            <a:r>
              <a:rPr lang="en-US" sz="2400">
                <a:solidFill>
                  <a:srgbClr val="000000"/>
                </a:solidFill>
                <a:latin typeface="Caros 1"/>
              </a:rPr>
              <a:t>All</a:t>
            </a:r>
            <a:r>
              <a:rPr lang="en-US" sz="2400">
                <a:solidFill>
                  <a:srgbClr val="000000"/>
                </a:solidFill>
                <a:latin typeface="Caros 1"/>
              </a:rPr>
              <a:t> pr</a:t>
            </a:r>
            <a:r>
              <a:rPr lang="en-US" sz="2400">
                <a:solidFill>
                  <a:srgbClr val="000000"/>
                </a:solidFill>
                <a:latin typeface="Caros 1"/>
              </a:rPr>
              <a:t>o</a:t>
            </a:r>
            <a:r>
              <a:rPr lang="en-US" sz="2400">
                <a:solidFill>
                  <a:srgbClr val="000000"/>
                </a:solidFill>
                <a:latin typeface="Caros 1"/>
              </a:rPr>
              <a:t>duct</a:t>
            </a:r>
            <a:r>
              <a:rPr lang="en-US" sz="2400">
                <a:solidFill>
                  <a:srgbClr val="000000"/>
                </a:solidFill>
                <a:latin typeface="Caros 1"/>
              </a:rPr>
              <a:t>s are </a:t>
            </a:r>
            <a:r>
              <a:rPr lang="en-US" sz="2400">
                <a:solidFill>
                  <a:srgbClr val="000000"/>
                </a:solidFill>
                <a:latin typeface="Caros 1"/>
              </a:rPr>
              <a:t>inf</a:t>
            </a:r>
            <a:r>
              <a:rPr lang="en-US" sz="2400">
                <a:solidFill>
                  <a:srgbClr val="000000"/>
                </a:solidFill>
                <a:latin typeface="Caros 1"/>
              </a:rPr>
              <a:t>o</a:t>
            </a:r>
            <a:r>
              <a:rPr lang="en-US" sz="2400">
                <a:solidFill>
                  <a:srgbClr val="000000"/>
                </a:solidFill>
                <a:latin typeface="Caros 1"/>
              </a:rPr>
              <a:t>rmed sp</a:t>
            </a:r>
            <a:r>
              <a:rPr lang="en-US" sz="2400">
                <a:solidFill>
                  <a:srgbClr val="000000"/>
                </a:solidFill>
                <a:latin typeface="Caros 1"/>
              </a:rPr>
              <a:t>o</a:t>
            </a:r>
            <a:r>
              <a:rPr lang="en-US" sz="2400">
                <a:solidFill>
                  <a:srgbClr val="000000"/>
                </a:solidFill>
                <a:latin typeface="Caros 1"/>
              </a:rPr>
              <a:t>rt</a:t>
            </a:r>
            <a:r>
              <a:rPr lang="en-US" sz="2400">
                <a:solidFill>
                  <a:srgbClr val="000000"/>
                </a:solidFill>
                <a:latin typeface="Caros 1"/>
              </a:rPr>
              <a:t>s a</a:t>
            </a:r>
            <a:r>
              <a:rPr lang="en-US" sz="2400">
                <a:solidFill>
                  <a:srgbClr val="000000"/>
                </a:solidFill>
                <a:latin typeface="Caros 1"/>
              </a:rPr>
              <a:t>pproved.</a:t>
            </a:r>
            <a:r>
              <a:rPr lang="en-US" sz="2400">
                <a:solidFill>
                  <a:srgbClr val="000000"/>
                </a:solidFill>
                <a:latin typeface="Caros 1"/>
              </a:rPr>
              <a:t> </a:t>
            </a:r>
            <a:r>
              <a:rPr lang="en-US" sz="2400">
                <a:solidFill>
                  <a:srgbClr val="000000"/>
                </a:solidFill>
                <a:latin typeface="Caros 1"/>
              </a:rPr>
              <a:t>Ea</a:t>
            </a:r>
            <a:r>
              <a:rPr lang="en-US" sz="2400">
                <a:solidFill>
                  <a:srgbClr val="000000"/>
                </a:solidFill>
                <a:latin typeface="Caros 1"/>
              </a:rPr>
              <a:t>c</a:t>
            </a:r>
            <a:r>
              <a:rPr lang="en-US" sz="2400">
                <a:solidFill>
                  <a:srgbClr val="000000"/>
                </a:solidFill>
                <a:latin typeface="Caros 1"/>
              </a:rPr>
              <a:t>h </a:t>
            </a:r>
            <a:r>
              <a:rPr lang="en-US" sz="2400">
                <a:solidFill>
                  <a:srgbClr val="000000"/>
                </a:solidFill>
                <a:latin typeface="Caros 1"/>
              </a:rPr>
              <a:t>an</a:t>
            </a:r>
            <a:r>
              <a:rPr lang="en-US" sz="2400">
                <a:solidFill>
                  <a:srgbClr val="000000"/>
                </a:solidFill>
                <a:latin typeface="Caros 1"/>
              </a:rPr>
              <a:t>d every</a:t>
            </a:r>
            <a:r>
              <a:rPr lang="en-US" sz="2400">
                <a:solidFill>
                  <a:srgbClr val="000000"/>
                </a:solidFill>
                <a:latin typeface="Caros 1"/>
              </a:rPr>
              <a:t> b</a:t>
            </a:r>
            <a:r>
              <a:rPr lang="en-US" sz="2400">
                <a:solidFill>
                  <a:srgbClr val="000000"/>
                </a:solidFill>
                <a:latin typeface="Caros 1"/>
              </a:rPr>
              <a:t>atch is</a:t>
            </a:r>
            <a:r>
              <a:rPr lang="en-US" sz="2400">
                <a:solidFill>
                  <a:srgbClr val="000000"/>
                </a:solidFill>
                <a:latin typeface="Caros 1"/>
              </a:rPr>
              <a:t> </a:t>
            </a:r>
            <a:r>
              <a:rPr lang="en-US" sz="2400">
                <a:solidFill>
                  <a:srgbClr val="000000"/>
                </a:solidFill>
                <a:latin typeface="Caros 1"/>
              </a:rPr>
              <a:t>te</a:t>
            </a:r>
            <a:r>
              <a:rPr lang="en-US" sz="2400">
                <a:solidFill>
                  <a:srgbClr val="000000"/>
                </a:solidFill>
                <a:latin typeface="Caros 1"/>
              </a:rPr>
              <a:t>s</a:t>
            </a:r>
            <a:r>
              <a:rPr lang="en-US" sz="2400">
                <a:solidFill>
                  <a:srgbClr val="000000"/>
                </a:solidFill>
                <a:latin typeface="Caros 1"/>
              </a:rPr>
              <a:t>t</a:t>
            </a:r>
            <a:r>
              <a:rPr lang="en-US" sz="2400">
                <a:solidFill>
                  <a:srgbClr val="000000"/>
                </a:solidFill>
                <a:latin typeface="Caros 1"/>
              </a:rPr>
              <a:t>ed </a:t>
            </a:r>
            <a:r>
              <a:rPr lang="en-US" sz="2400">
                <a:solidFill>
                  <a:srgbClr val="000000"/>
                </a:solidFill>
                <a:latin typeface="Caros 1"/>
              </a:rPr>
              <a:t>to</a:t>
            </a:r>
            <a:r>
              <a:rPr lang="en-US" sz="2400">
                <a:solidFill>
                  <a:srgbClr val="000000"/>
                </a:solidFill>
                <a:latin typeface="Caros 1"/>
              </a:rPr>
              <a:t> e</a:t>
            </a:r>
            <a:r>
              <a:rPr lang="en-US" sz="2400">
                <a:solidFill>
                  <a:srgbClr val="000000"/>
                </a:solidFill>
                <a:latin typeface="Caros 1"/>
              </a:rPr>
              <a:t>nsure o</a:t>
            </a:r>
            <a:r>
              <a:rPr lang="en-US" sz="2400">
                <a:solidFill>
                  <a:srgbClr val="000000"/>
                </a:solidFill>
                <a:latin typeface="Caros 1"/>
              </a:rPr>
              <a:t>ur</a:t>
            </a:r>
            <a:r>
              <a:rPr lang="en-US" sz="2400">
                <a:solidFill>
                  <a:srgbClr val="000000"/>
                </a:solidFill>
                <a:latin typeface="Caros 1"/>
              </a:rPr>
              <a:t> prot</a:t>
            </a:r>
            <a:r>
              <a:rPr lang="en-US" sz="2400">
                <a:solidFill>
                  <a:srgbClr val="000000"/>
                </a:solidFill>
                <a:latin typeface="Caros 1"/>
              </a:rPr>
              <a:t>e</a:t>
            </a:r>
            <a:r>
              <a:rPr lang="en-US" sz="2400">
                <a:solidFill>
                  <a:srgbClr val="000000"/>
                </a:solidFill>
                <a:latin typeface="Caros 1"/>
              </a:rPr>
              <a:t>in</a:t>
            </a:r>
            <a:r>
              <a:rPr lang="en-US" sz="2400">
                <a:solidFill>
                  <a:srgbClr val="000000"/>
                </a:solidFill>
                <a:latin typeface="Caros 1"/>
              </a:rPr>
              <a:t>s </a:t>
            </a:r>
            <a:r>
              <a:rPr lang="en-US" sz="2400">
                <a:solidFill>
                  <a:srgbClr val="000000"/>
                </a:solidFill>
                <a:latin typeface="Caros 1"/>
              </a:rPr>
              <a:t>o</a:t>
            </a:r>
            <a:r>
              <a:rPr lang="en-US" sz="2400">
                <a:solidFill>
                  <a:srgbClr val="000000"/>
                </a:solidFill>
                <a:latin typeface="Caros 1"/>
              </a:rPr>
              <a:t>n</a:t>
            </a:r>
            <a:r>
              <a:rPr lang="en-US" sz="2400">
                <a:solidFill>
                  <a:srgbClr val="000000"/>
                </a:solidFill>
                <a:latin typeface="Caros 1"/>
              </a:rPr>
              <a:t>ly</a:t>
            </a:r>
            <a:r>
              <a:rPr lang="en-US" sz="2400">
                <a:solidFill>
                  <a:srgbClr val="000000"/>
                </a:solidFill>
                <a:latin typeface="Caros 1"/>
              </a:rPr>
              <a:t> </a:t>
            </a:r>
            <a:r>
              <a:rPr lang="en-US" sz="2400">
                <a:solidFill>
                  <a:srgbClr val="000000"/>
                </a:solidFill>
                <a:latin typeface="Caros 1"/>
              </a:rPr>
              <a:t>c</a:t>
            </a:r>
            <a:r>
              <a:rPr lang="en-US" sz="2400">
                <a:solidFill>
                  <a:srgbClr val="000000"/>
                </a:solidFill>
                <a:latin typeface="Caros 1"/>
              </a:rPr>
              <a:t>o</a:t>
            </a:r>
            <a:r>
              <a:rPr lang="en-US" sz="2400">
                <a:solidFill>
                  <a:srgbClr val="000000"/>
                </a:solidFill>
                <a:latin typeface="Caros 1"/>
              </a:rPr>
              <a:t>ntain what </a:t>
            </a:r>
          </a:p>
          <a:p>
            <a:pPr algn="ctr">
              <a:lnSpc>
                <a:spcPts val="3600"/>
              </a:lnSpc>
            </a:pPr>
            <a:r>
              <a:rPr lang="en-US" sz="2400">
                <a:solidFill>
                  <a:srgbClr val="000000"/>
                </a:solidFill>
                <a:latin typeface="Caros 1"/>
              </a:rPr>
              <a:t>we claim. </a:t>
            </a:r>
          </a:p>
        </p:txBody>
      </p:sp>
      <p:sp>
        <p:nvSpPr>
          <p:cNvPr name="TextBox 14" id="14"/>
          <p:cNvSpPr txBox="true"/>
          <p:nvPr/>
        </p:nvSpPr>
        <p:spPr>
          <a:xfrm rot="0">
            <a:off x="1758088" y="4566666"/>
            <a:ext cx="3432688" cy="3642360"/>
          </a:xfrm>
          <a:prstGeom prst="rect">
            <a:avLst/>
          </a:prstGeom>
        </p:spPr>
        <p:txBody>
          <a:bodyPr anchor="t" rtlCol="false" tIns="0" lIns="0" bIns="0" rIns="0">
            <a:spAutoFit/>
          </a:bodyPr>
          <a:lstStyle/>
          <a:p>
            <a:pPr algn="ctr">
              <a:lnSpc>
                <a:spcPts val="3600"/>
              </a:lnSpc>
            </a:pPr>
            <a:r>
              <a:rPr lang="en-US" sz="2400">
                <a:solidFill>
                  <a:srgbClr val="000000"/>
                </a:solidFill>
                <a:latin typeface="Caros 1"/>
              </a:rPr>
              <a:t>Made</a:t>
            </a:r>
            <a:r>
              <a:rPr lang="en-US" sz="2400">
                <a:solidFill>
                  <a:srgbClr val="000000"/>
                </a:solidFill>
                <a:latin typeface="Caros 1"/>
              </a:rPr>
              <a:t> from 100% </a:t>
            </a:r>
            <a:r>
              <a:rPr lang="en-US" sz="2400">
                <a:solidFill>
                  <a:srgbClr val="000000"/>
                </a:solidFill>
                <a:latin typeface="Caros 1"/>
              </a:rPr>
              <a:t>n</a:t>
            </a:r>
            <a:r>
              <a:rPr lang="en-US" sz="2400">
                <a:solidFill>
                  <a:srgbClr val="000000"/>
                </a:solidFill>
                <a:latin typeface="Caros 1"/>
              </a:rPr>
              <a:t>a</a:t>
            </a:r>
            <a:r>
              <a:rPr lang="en-US" sz="2400">
                <a:solidFill>
                  <a:srgbClr val="000000"/>
                </a:solidFill>
                <a:latin typeface="Caros 1"/>
              </a:rPr>
              <a:t>t</a:t>
            </a:r>
            <a:r>
              <a:rPr lang="en-US" sz="2400">
                <a:solidFill>
                  <a:srgbClr val="000000"/>
                </a:solidFill>
                <a:latin typeface="Caros 1"/>
              </a:rPr>
              <a:t>ur</a:t>
            </a:r>
            <a:r>
              <a:rPr lang="en-US" sz="2400">
                <a:solidFill>
                  <a:srgbClr val="000000"/>
                </a:solidFill>
                <a:latin typeface="Caros 1"/>
              </a:rPr>
              <a:t>a</a:t>
            </a:r>
            <a:r>
              <a:rPr lang="en-US" sz="2400">
                <a:solidFill>
                  <a:srgbClr val="000000"/>
                </a:solidFill>
                <a:latin typeface="Caros 1"/>
              </a:rPr>
              <a:t>l whey pro</a:t>
            </a:r>
            <a:r>
              <a:rPr lang="en-US" sz="2400">
                <a:solidFill>
                  <a:srgbClr val="000000"/>
                </a:solidFill>
                <a:latin typeface="Caros 1"/>
              </a:rPr>
              <a:t>t</a:t>
            </a:r>
            <a:r>
              <a:rPr lang="en-US" sz="2400">
                <a:solidFill>
                  <a:srgbClr val="000000"/>
                </a:solidFill>
                <a:latin typeface="Caros 1"/>
              </a:rPr>
              <a:t>e</a:t>
            </a:r>
            <a:r>
              <a:rPr lang="en-US" sz="2400">
                <a:solidFill>
                  <a:srgbClr val="000000"/>
                </a:solidFill>
                <a:latin typeface="Caros 1"/>
              </a:rPr>
              <a:t>in</a:t>
            </a:r>
            <a:r>
              <a:rPr lang="en-US" sz="2400">
                <a:solidFill>
                  <a:srgbClr val="000000"/>
                </a:solidFill>
                <a:latin typeface="Caros 1"/>
              </a:rPr>
              <a:t> i</a:t>
            </a:r>
            <a:r>
              <a:rPr lang="en-US" sz="2400">
                <a:solidFill>
                  <a:srgbClr val="000000"/>
                </a:solidFill>
                <a:latin typeface="Caros 1"/>
              </a:rPr>
              <a:t>s</a:t>
            </a:r>
            <a:r>
              <a:rPr lang="en-US" sz="2400">
                <a:solidFill>
                  <a:srgbClr val="000000"/>
                </a:solidFill>
                <a:latin typeface="Caros 1"/>
              </a:rPr>
              <a:t>ol</a:t>
            </a:r>
            <a:r>
              <a:rPr lang="en-US" sz="2400">
                <a:solidFill>
                  <a:srgbClr val="000000"/>
                </a:solidFill>
                <a:latin typeface="Caros 1"/>
              </a:rPr>
              <a:t>a</a:t>
            </a:r>
            <a:r>
              <a:rPr lang="en-US" sz="2400">
                <a:solidFill>
                  <a:srgbClr val="000000"/>
                </a:solidFill>
                <a:latin typeface="Caros 1"/>
              </a:rPr>
              <a:t>t</a:t>
            </a:r>
            <a:r>
              <a:rPr lang="en-US" sz="2400">
                <a:solidFill>
                  <a:srgbClr val="000000"/>
                </a:solidFill>
                <a:latin typeface="Caros 1"/>
              </a:rPr>
              <a:t>e</a:t>
            </a:r>
            <a:r>
              <a:rPr lang="en-US" sz="2400">
                <a:solidFill>
                  <a:srgbClr val="000000"/>
                </a:solidFill>
                <a:latin typeface="Caros 1"/>
              </a:rPr>
              <a:t>,</a:t>
            </a:r>
            <a:r>
              <a:rPr lang="en-US" sz="2400">
                <a:solidFill>
                  <a:srgbClr val="000000"/>
                </a:solidFill>
                <a:latin typeface="Caros 1"/>
              </a:rPr>
              <a:t> </a:t>
            </a:r>
            <a:r>
              <a:rPr lang="en-US" sz="2400">
                <a:solidFill>
                  <a:srgbClr val="000000"/>
                </a:solidFill>
                <a:latin typeface="Caros 1"/>
              </a:rPr>
              <a:t>na</a:t>
            </a:r>
            <a:r>
              <a:rPr lang="en-US" sz="2400">
                <a:solidFill>
                  <a:srgbClr val="000000"/>
                </a:solidFill>
                <a:latin typeface="Caros 1"/>
              </a:rPr>
              <a:t>t</a:t>
            </a:r>
            <a:r>
              <a:rPr lang="en-US" sz="2400">
                <a:solidFill>
                  <a:srgbClr val="000000"/>
                </a:solidFill>
                <a:latin typeface="Caros 1"/>
              </a:rPr>
              <a:t>ura</a:t>
            </a:r>
            <a:r>
              <a:rPr lang="en-US" sz="2400">
                <a:solidFill>
                  <a:srgbClr val="000000"/>
                </a:solidFill>
                <a:latin typeface="Caros 1"/>
              </a:rPr>
              <a:t>l </a:t>
            </a:r>
            <a:r>
              <a:rPr lang="en-US" sz="2400">
                <a:solidFill>
                  <a:srgbClr val="000000"/>
                </a:solidFill>
                <a:latin typeface="Caros 1"/>
              </a:rPr>
              <a:t>fl</a:t>
            </a:r>
            <a:r>
              <a:rPr lang="en-US" sz="2400">
                <a:solidFill>
                  <a:srgbClr val="000000"/>
                </a:solidFill>
                <a:latin typeface="Caros 1"/>
              </a:rPr>
              <a:t>a</a:t>
            </a:r>
            <a:r>
              <a:rPr lang="en-US" sz="2400">
                <a:solidFill>
                  <a:srgbClr val="000000"/>
                </a:solidFill>
                <a:latin typeface="Caros 1"/>
              </a:rPr>
              <a:t>vours</a:t>
            </a:r>
            <a:r>
              <a:rPr lang="en-US" sz="2400">
                <a:solidFill>
                  <a:srgbClr val="000000"/>
                </a:solidFill>
                <a:latin typeface="Caros 1"/>
              </a:rPr>
              <a:t> an</a:t>
            </a:r>
            <a:r>
              <a:rPr lang="en-US" sz="2400">
                <a:solidFill>
                  <a:srgbClr val="000000"/>
                </a:solidFill>
                <a:latin typeface="Caros 1"/>
              </a:rPr>
              <a:t>d</a:t>
            </a:r>
            <a:r>
              <a:rPr lang="en-US" sz="2400">
                <a:solidFill>
                  <a:srgbClr val="000000"/>
                </a:solidFill>
                <a:latin typeface="Caros 1"/>
              </a:rPr>
              <a:t> </a:t>
            </a:r>
            <a:r>
              <a:rPr lang="en-US" sz="2400">
                <a:solidFill>
                  <a:srgbClr val="000000"/>
                </a:solidFill>
                <a:latin typeface="Caros 1"/>
              </a:rPr>
              <a:t>nat</a:t>
            </a:r>
            <a:r>
              <a:rPr lang="en-US" sz="2400">
                <a:solidFill>
                  <a:srgbClr val="000000"/>
                </a:solidFill>
                <a:latin typeface="Caros 1"/>
              </a:rPr>
              <a:t>u</a:t>
            </a:r>
            <a:r>
              <a:rPr lang="en-US" sz="2400">
                <a:solidFill>
                  <a:srgbClr val="000000"/>
                </a:solidFill>
                <a:latin typeface="Caros 1"/>
              </a:rPr>
              <a:t>ral dige</a:t>
            </a:r>
            <a:r>
              <a:rPr lang="en-US" sz="2400">
                <a:solidFill>
                  <a:srgbClr val="000000"/>
                </a:solidFill>
                <a:latin typeface="Caros 1"/>
              </a:rPr>
              <a:t>s</a:t>
            </a:r>
            <a:r>
              <a:rPr lang="en-US" sz="2400">
                <a:solidFill>
                  <a:srgbClr val="000000"/>
                </a:solidFill>
                <a:latin typeface="Caros 1"/>
              </a:rPr>
              <a:t>tiv</a:t>
            </a:r>
            <a:r>
              <a:rPr lang="en-US" sz="2400">
                <a:solidFill>
                  <a:srgbClr val="000000"/>
                </a:solidFill>
                <a:latin typeface="Caros 1"/>
              </a:rPr>
              <a:t>e </a:t>
            </a:r>
            <a:r>
              <a:rPr lang="en-US" sz="2400">
                <a:solidFill>
                  <a:srgbClr val="000000"/>
                </a:solidFill>
                <a:latin typeface="Caros 1"/>
              </a:rPr>
              <a:t>enzyme</a:t>
            </a:r>
            <a:r>
              <a:rPr lang="en-US" sz="2400">
                <a:solidFill>
                  <a:srgbClr val="000000"/>
                </a:solidFill>
                <a:latin typeface="Caros 1"/>
              </a:rPr>
              <a:t>s</a:t>
            </a:r>
            <a:r>
              <a:rPr lang="en-US" sz="2400">
                <a:solidFill>
                  <a:srgbClr val="000000"/>
                </a:solidFill>
                <a:latin typeface="Caros 1"/>
              </a:rPr>
              <a:t>.</a:t>
            </a:r>
            <a:r>
              <a:rPr lang="en-US" sz="2400">
                <a:solidFill>
                  <a:srgbClr val="000000"/>
                </a:solidFill>
                <a:latin typeface="Caros 1"/>
              </a:rPr>
              <a:t> </a:t>
            </a:r>
            <a:r>
              <a:rPr lang="en-US" sz="2400">
                <a:solidFill>
                  <a:srgbClr val="000000"/>
                </a:solidFill>
                <a:latin typeface="Caros 1"/>
              </a:rPr>
              <a:t>O</a:t>
            </a:r>
            <a:r>
              <a:rPr lang="en-US" sz="2400">
                <a:solidFill>
                  <a:srgbClr val="000000"/>
                </a:solidFill>
                <a:latin typeface="Caros 1"/>
              </a:rPr>
              <a:t>ur</a:t>
            </a:r>
            <a:r>
              <a:rPr lang="en-US" sz="2400">
                <a:solidFill>
                  <a:srgbClr val="000000"/>
                </a:solidFill>
                <a:latin typeface="Caros 1"/>
              </a:rPr>
              <a:t> prot</a:t>
            </a:r>
            <a:r>
              <a:rPr lang="en-US" sz="2400">
                <a:solidFill>
                  <a:srgbClr val="000000"/>
                </a:solidFill>
                <a:latin typeface="Caros 1"/>
              </a:rPr>
              <a:t>e</a:t>
            </a:r>
            <a:r>
              <a:rPr lang="en-US" sz="2400">
                <a:solidFill>
                  <a:srgbClr val="000000"/>
                </a:solidFill>
                <a:latin typeface="Caros 1"/>
              </a:rPr>
              <a:t>in</a:t>
            </a:r>
            <a:r>
              <a:rPr lang="en-US" sz="2400">
                <a:solidFill>
                  <a:srgbClr val="000000"/>
                </a:solidFill>
                <a:latin typeface="Caros 1"/>
              </a:rPr>
              <a:t>s a</a:t>
            </a:r>
            <a:r>
              <a:rPr lang="en-US" sz="2400">
                <a:solidFill>
                  <a:srgbClr val="000000"/>
                </a:solidFill>
                <a:latin typeface="Caros 1"/>
              </a:rPr>
              <a:t>re gmo-free a</a:t>
            </a:r>
            <a:r>
              <a:rPr lang="en-US" sz="2400">
                <a:solidFill>
                  <a:srgbClr val="000000"/>
                </a:solidFill>
                <a:latin typeface="Caros 1"/>
              </a:rPr>
              <a:t>nd </a:t>
            </a:r>
            <a:r>
              <a:rPr lang="en-US" sz="2400">
                <a:solidFill>
                  <a:srgbClr val="000000"/>
                </a:solidFill>
                <a:latin typeface="Caros 1"/>
              </a:rPr>
              <a:t>gluten </a:t>
            </a:r>
          </a:p>
          <a:p>
            <a:pPr algn="ctr">
              <a:lnSpc>
                <a:spcPts val="3600"/>
              </a:lnSpc>
            </a:pPr>
            <a:r>
              <a:rPr lang="en-US" sz="2400">
                <a:solidFill>
                  <a:srgbClr val="000000"/>
                </a:solidFill>
                <a:latin typeface="Caros 1"/>
              </a:rPr>
              <a:t>free with no fillers </a:t>
            </a:r>
          </a:p>
        </p:txBody>
      </p:sp>
      <p:sp>
        <p:nvSpPr>
          <p:cNvPr name="TextBox 15" id="15"/>
          <p:cNvSpPr txBox="true"/>
          <p:nvPr/>
        </p:nvSpPr>
        <p:spPr>
          <a:xfrm rot="0">
            <a:off x="1758088" y="2698813"/>
            <a:ext cx="3432688" cy="1578610"/>
          </a:xfrm>
          <a:prstGeom prst="rect">
            <a:avLst/>
          </a:prstGeom>
        </p:spPr>
        <p:txBody>
          <a:bodyPr anchor="t" rtlCol="false" tIns="0" lIns="0" bIns="0" rIns="0">
            <a:spAutoFit/>
          </a:bodyPr>
          <a:lstStyle/>
          <a:p>
            <a:pPr algn="ctr">
              <a:lnSpc>
                <a:spcPts val="4160"/>
              </a:lnSpc>
            </a:pPr>
            <a:r>
              <a:rPr lang="en-US" sz="3200" spc="320">
                <a:solidFill>
                  <a:srgbClr val="000000"/>
                </a:solidFill>
                <a:latin typeface="Caros 1"/>
              </a:rPr>
              <a:t>100% NATURAL</a:t>
            </a:r>
          </a:p>
          <a:p>
            <a:pPr algn="ctr">
              <a:lnSpc>
                <a:spcPts val="4160"/>
              </a:lnSpc>
            </a:pPr>
          </a:p>
        </p:txBody>
      </p:sp>
      <p:sp>
        <p:nvSpPr>
          <p:cNvPr name="TextBox 16" id="16"/>
          <p:cNvSpPr txBox="true"/>
          <p:nvPr/>
        </p:nvSpPr>
        <p:spPr>
          <a:xfrm rot="0">
            <a:off x="11102614" y="4777105"/>
            <a:ext cx="3432688" cy="3185160"/>
          </a:xfrm>
          <a:prstGeom prst="rect">
            <a:avLst/>
          </a:prstGeom>
        </p:spPr>
        <p:txBody>
          <a:bodyPr anchor="t" rtlCol="false" tIns="0" lIns="0" bIns="0" rIns="0">
            <a:spAutoFit/>
          </a:bodyPr>
          <a:lstStyle/>
          <a:p>
            <a:pPr algn="ctr">
              <a:lnSpc>
                <a:spcPts val="3600"/>
              </a:lnSpc>
            </a:pPr>
            <a:r>
              <a:rPr lang="en-US" sz="2400">
                <a:solidFill>
                  <a:srgbClr val="000000"/>
                </a:solidFill>
                <a:latin typeface="Caros 1"/>
              </a:rPr>
              <a:t>F</a:t>
            </a:r>
            <a:r>
              <a:rPr lang="en-US" sz="2400">
                <a:solidFill>
                  <a:srgbClr val="000000"/>
                </a:solidFill>
                <a:latin typeface="Caros 1"/>
              </a:rPr>
              <a:t>rom single use </a:t>
            </a:r>
          </a:p>
          <a:p>
            <a:pPr algn="ctr">
              <a:lnSpc>
                <a:spcPts val="3600"/>
              </a:lnSpc>
            </a:pPr>
            <a:r>
              <a:rPr lang="en-US" sz="2400">
                <a:solidFill>
                  <a:srgbClr val="000000"/>
                </a:solidFill>
                <a:latin typeface="Caros 1"/>
              </a:rPr>
              <a:t>ready to drink bottles, 1 KG tubs and sachets, to 5KG sachets for individuals who are serious about their health. </a:t>
            </a:r>
          </a:p>
        </p:txBody>
      </p:sp>
      <p:sp>
        <p:nvSpPr>
          <p:cNvPr name="TextBox 17" id="17"/>
          <p:cNvSpPr txBox="true"/>
          <p:nvPr/>
        </p:nvSpPr>
        <p:spPr>
          <a:xfrm rot="0">
            <a:off x="11102614" y="2680652"/>
            <a:ext cx="3432688" cy="1054735"/>
          </a:xfrm>
          <a:prstGeom prst="rect">
            <a:avLst/>
          </a:prstGeom>
        </p:spPr>
        <p:txBody>
          <a:bodyPr anchor="t" rtlCol="false" tIns="0" lIns="0" bIns="0" rIns="0">
            <a:spAutoFit/>
          </a:bodyPr>
          <a:lstStyle/>
          <a:p>
            <a:pPr algn="ctr">
              <a:lnSpc>
                <a:spcPts val="4160"/>
              </a:lnSpc>
            </a:pPr>
            <a:r>
              <a:rPr lang="en-US" sz="3200" spc="320">
                <a:solidFill>
                  <a:srgbClr val="000000"/>
                </a:solidFill>
                <a:latin typeface="Caros 1"/>
              </a:rPr>
              <a:t>LARGE RANGE OF SIZES</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blipFill>
          <a:blip r:embed="rId2"/>
          <a:srcRect l="0" t="0" r="0" b="15572"/>
          <a:stretch>
            <a:fillRect/>
          </a:stretch>
        </a:blipFill>
      </p:bgPr>
    </p:bg>
    <p:spTree>
      <p:nvGrpSpPr>
        <p:cNvPr id="1" name=""/>
        <p:cNvGrpSpPr/>
        <p:nvPr/>
      </p:nvGrpSpPr>
      <p:grpSpPr>
        <a:xfrm>
          <a:off x="0" y="0"/>
          <a:ext cx="0" cy="0"/>
          <a:chOff x="0" y="0"/>
          <a:chExt cx="0" cy="0"/>
        </a:xfrm>
      </p:grpSpPr>
      <p:sp>
        <p:nvSpPr>
          <p:cNvPr name="AutoShape 2" id="2"/>
          <p:cNvSpPr/>
          <p:nvPr/>
        </p:nvSpPr>
        <p:spPr>
          <a:xfrm rot="0">
            <a:off x="7715250" y="8267700"/>
            <a:ext cx="10572750" cy="38100"/>
          </a:xfrm>
          <a:prstGeom prst="rect">
            <a:avLst/>
          </a:prstGeom>
          <a:solidFill>
            <a:srgbClr val="FFFFFF"/>
          </a:solidFill>
        </p:spPr>
      </p:sp>
      <p:sp>
        <p:nvSpPr>
          <p:cNvPr name="AutoShape 3" id="3"/>
          <p:cNvSpPr/>
          <p:nvPr/>
        </p:nvSpPr>
        <p:spPr>
          <a:xfrm rot="0">
            <a:off x="1981200" y="-400050"/>
            <a:ext cx="35246" cy="11087100"/>
          </a:xfrm>
          <a:prstGeom prst="rect">
            <a:avLst/>
          </a:prstGeom>
          <a:solidFill>
            <a:srgbClr val="FFFFFF"/>
          </a:solidFill>
        </p:spPr>
      </p:sp>
      <p:sp>
        <p:nvSpPr>
          <p:cNvPr name="AutoShape 4" id="4"/>
          <p:cNvSpPr/>
          <p:nvPr/>
        </p:nvSpPr>
        <p:spPr>
          <a:xfrm rot="0">
            <a:off x="9261154" y="1028700"/>
            <a:ext cx="7998146" cy="8229600"/>
          </a:xfrm>
          <a:prstGeom prst="rect">
            <a:avLst/>
          </a:prstGeom>
          <a:solidFill>
            <a:srgbClr val="FFFFFF"/>
          </a:solidFill>
        </p:spPr>
      </p:sp>
      <p:sp>
        <p:nvSpPr>
          <p:cNvPr name="AutoShape 5" id="5"/>
          <p:cNvSpPr/>
          <p:nvPr/>
        </p:nvSpPr>
        <p:spPr>
          <a:xfrm rot="0">
            <a:off x="1028700" y="1028700"/>
            <a:ext cx="8017196" cy="8229600"/>
          </a:xfrm>
          <a:prstGeom prst="rect">
            <a:avLst/>
          </a:prstGeom>
          <a:solidFill>
            <a:srgbClr val="FFFFFF"/>
          </a:solidFill>
        </p:spPr>
      </p:sp>
      <p:pic>
        <p:nvPicPr>
          <p:cNvPr name="Picture 6" id="6"/>
          <p:cNvPicPr>
            <a:picLocks noChangeAspect="true"/>
          </p:cNvPicPr>
          <p:nvPr/>
        </p:nvPicPr>
        <p:blipFill>
          <a:blip r:embed="rId3"/>
          <a:srcRect l="13140" t="0" r="3741" b="0"/>
          <a:stretch>
            <a:fillRect/>
          </a:stretch>
        </p:blipFill>
        <p:spPr>
          <a:xfrm flipH="false" flipV="false" rot="0">
            <a:off x="1844209" y="2200296"/>
            <a:ext cx="6676927" cy="5886407"/>
          </a:xfrm>
          <a:prstGeom prst="rect">
            <a:avLst/>
          </a:prstGeom>
        </p:spPr>
      </p:pic>
      <p:sp>
        <p:nvSpPr>
          <p:cNvPr name="TextBox 7" id="7"/>
          <p:cNvSpPr txBox="true"/>
          <p:nvPr/>
        </p:nvSpPr>
        <p:spPr>
          <a:xfrm rot="0">
            <a:off x="9856485" y="2711854"/>
            <a:ext cx="6807484" cy="1813560"/>
          </a:xfrm>
          <a:prstGeom prst="rect">
            <a:avLst/>
          </a:prstGeom>
        </p:spPr>
        <p:txBody>
          <a:bodyPr anchor="t" rtlCol="false" tIns="0" lIns="0" bIns="0" rIns="0">
            <a:spAutoFit/>
          </a:bodyPr>
          <a:lstStyle/>
          <a:p>
            <a:pPr algn="ctr">
              <a:lnSpc>
                <a:spcPts val="3600"/>
              </a:lnSpc>
            </a:pPr>
            <a:r>
              <a:rPr lang="en-US" sz="2400">
                <a:solidFill>
                  <a:srgbClr val="000000"/>
                </a:solidFill>
                <a:latin typeface="Caros 1"/>
              </a:rPr>
              <a:t>RTD's s</a:t>
            </a:r>
            <a:r>
              <a:rPr lang="en-US" sz="2400">
                <a:solidFill>
                  <a:srgbClr val="000000"/>
                </a:solidFill>
                <a:latin typeface="Caros 1"/>
              </a:rPr>
              <a:t>ingle use ready to drink bottles</a:t>
            </a:r>
          </a:p>
          <a:p>
            <a:pPr algn="ctr">
              <a:lnSpc>
                <a:spcPts val="3600"/>
              </a:lnSpc>
            </a:pPr>
            <a:r>
              <a:rPr lang="en-US" sz="2400">
                <a:solidFill>
                  <a:srgbClr val="000000"/>
                </a:solidFill>
                <a:latin typeface="Caros 1"/>
              </a:rPr>
              <a:t> 1 KG tubs and biodegradable refills </a:t>
            </a:r>
          </a:p>
          <a:p>
            <a:pPr algn="ctr">
              <a:lnSpc>
                <a:spcPts val="3600"/>
              </a:lnSpc>
            </a:pPr>
            <a:r>
              <a:rPr lang="en-US" sz="2400">
                <a:solidFill>
                  <a:srgbClr val="000000"/>
                </a:solidFill>
                <a:latin typeface="Caros 1"/>
              </a:rPr>
              <a:t>5KG biodegradable refills </a:t>
            </a:r>
          </a:p>
          <a:p>
            <a:pPr algn="ctr">
              <a:lnSpc>
                <a:spcPts val="3600"/>
              </a:lnSpc>
            </a:pPr>
            <a:r>
              <a:rPr lang="en-US" sz="2400">
                <a:solidFill>
                  <a:srgbClr val="000000"/>
                </a:solidFill>
                <a:latin typeface="Caros 1"/>
              </a:rPr>
              <a:t>350g Immunity tub</a:t>
            </a:r>
          </a:p>
        </p:txBody>
      </p:sp>
      <p:sp>
        <p:nvSpPr>
          <p:cNvPr name="TextBox 8" id="8"/>
          <p:cNvSpPr txBox="true"/>
          <p:nvPr/>
        </p:nvSpPr>
        <p:spPr>
          <a:xfrm rot="0">
            <a:off x="11129104" y="1936445"/>
            <a:ext cx="4262247" cy="530860"/>
          </a:xfrm>
          <a:prstGeom prst="rect">
            <a:avLst/>
          </a:prstGeom>
        </p:spPr>
        <p:txBody>
          <a:bodyPr anchor="t" rtlCol="false" tIns="0" lIns="0" bIns="0" rIns="0">
            <a:spAutoFit/>
          </a:bodyPr>
          <a:lstStyle/>
          <a:p>
            <a:pPr algn="ctr">
              <a:lnSpc>
                <a:spcPts val="4160"/>
              </a:lnSpc>
            </a:pPr>
            <a:r>
              <a:rPr lang="en-US" sz="3200" spc="320">
                <a:solidFill>
                  <a:srgbClr val="000000"/>
                </a:solidFill>
                <a:latin typeface="Caros 1"/>
              </a:rPr>
              <a:t>THE PEAK RANGE</a:t>
            </a:r>
          </a:p>
        </p:txBody>
      </p:sp>
      <p:sp>
        <p:nvSpPr>
          <p:cNvPr name="TextBox 9" id="9"/>
          <p:cNvSpPr txBox="true"/>
          <p:nvPr/>
        </p:nvSpPr>
        <p:spPr>
          <a:xfrm rot="0">
            <a:off x="11129104" y="5269037"/>
            <a:ext cx="4262247" cy="530860"/>
          </a:xfrm>
          <a:prstGeom prst="rect">
            <a:avLst/>
          </a:prstGeom>
        </p:spPr>
        <p:txBody>
          <a:bodyPr anchor="t" rtlCol="false" tIns="0" lIns="0" bIns="0" rIns="0">
            <a:spAutoFit/>
          </a:bodyPr>
          <a:lstStyle/>
          <a:p>
            <a:pPr algn="ctr">
              <a:lnSpc>
                <a:spcPts val="4160"/>
              </a:lnSpc>
            </a:pPr>
            <a:r>
              <a:rPr lang="en-US" sz="3200" spc="320">
                <a:solidFill>
                  <a:srgbClr val="000000"/>
                </a:solidFill>
                <a:latin typeface="Caros 1"/>
              </a:rPr>
              <a:t>THE TONE RANGE</a:t>
            </a:r>
          </a:p>
        </p:txBody>
      </p:sp>
      <p:sp>
        <p:nvSpPr>
          <p:cNvPr name="TextBox 10" id="10"/>
          <p:cNvSpPr txBox="true"/>
          <p:nvPr/>
        </p:nvSpPr>
        <p:spPr>
          <a:xfrm rot="0">
            <a:off x="9856485" y="6039511"/>
            <a:ext cx="6807484" cy="1813560"/>
          </a:xfrm>
          <a:prstGeom prst="rect">
            <a:avLst/>
          </a:prstGeom>
        </p:spPr>
        <p:txBody>
          <a:bodyPr anchor="t" rtlCol="false" tIns="0" lIns="0" bIns="0" rIns="0">
            <a:spAutoFit/>
          </a:bodyPr>
          <a:lstStyle/>
          <a:p>
            <a:pPr algn="ctr">
              <a:lnSpc>
                <a:spcPts val="3600"/>
              </a:lnSpc>
            </a:pPr>
            <a:r>
              <a:rPr lang="en-US" sz="2400">
                <a:solidFill>
                  <a:srgbClr val="000000"/>
                </a:solidFill>
                <a:latin typeface="Caros 1"/>
              </a:rPr>
              <a:t>O</a:t>
            </a:r>
            <a:r>
              <a:rPr lang="en-US" sz="2400">
                <a:solidFill>
                  <a:srgbClr val="000000"/>
                </a:solidFill>
                <a:latin typeface="Caros 1"/>
              </a:rPr>
              <a:t>ur Peak WPI Tone formula includes all the benefits of our WPI powder, but with additional nutrients that are vital </a:t>
            </a:r>
          </a:p>
          <a:p>
            <a:pPr algn="ctr">
              <a:lnSpc>
                <a:spcPts val="3600"/>
              </a:lnSpc>
            </a:pPr>
            <a:r>
              <a:rPr lang="en-US" sz="2400">
                <a:solidFill>
                  <a:srgbClr val="000000"/>
                </a:solidFill>
                <a:latin typeface="Caros 1"/>
              </a:rPr>
              <a:t>to women’s health.</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blipFill>
          <a:blip r:embed="rId2"/>
          <a:srcRect l="0" t="0" r="0" b="15572"/>
          <a:stretch>
            <a:fillRect/>
          </a:stretch>
        </a:blipFill>
      </p:bgPr>
    </p:bg>
    <p:spTree>
      <p:nvGrpSpPr>
        <p:cNvPr id="1" name=""/>
        <p:cNvGrpSpPr/>
        <p:nvPr/>
      </p:nvGrpSpPr>
      <p:grpSpPr>
        <a:xfrm>
          <a:off x="0" y="0"/>
          <a:ext cx="0" cy="0"/>
          <a:chOff x="0" y="0"/>
          <a:chExt cx="0" cy="0"/>
        </a:xfrm>
      </p:grpSpPr>
      <p:sp>
        <p:nvSpPr>
          <p:cNvPr name="AutoShape 2" id="2"/>
          <p:cNvSpPr/>
          <p:nvPr/>
        </p:nvSpPr>
        <p:spPr>
          <a:xfrm rot="0">
            <a:off x="7715250" y="8267700"/>
            <a:ext cx="10572750" cy="38100"/>
          </a:xfrm>
          <a:prstGeom prst="rect">
            <a:avLst/>
          </a:prstGeom>
          <a:solidFill>
            <a:srgbClr val="FFFFFF"/>
          </a:solidFill>
        </p:spPr>
      </p:sp>
      <p:sp>
        <p:nvSpPr>
          <p:cNvPr name="AutoShape 3" id="3"/>
          <p:cNvSpPr/>
          <p:nvPr/>
        </p:nvSpPr>
        <p:spPr>
          <a:xfrm rot="0">
            <a:off x="1981200" y="-400050"/>
            <a:ext cx="35246" cy="11087100"/>
          </a:xfrm>
          <a:prstGeom prst="rect">
            <a:avLst/>
          </a:prstGeom>
          <a:solidFill>
            <a:srgbClr val="FFFFFF"/>
          </a:solidFill>
        </p:spPr>
      </p:sp>
      <p:sp>
        <p:nvSpPr>
          <p:cNvPr name="AutoShape 4" id="4"/>
          <p:cNvSpPr/>
          <p:nvPr/>
        </p:nvSpPr>
        <p:spPr>
          <a:xfrm rot="0">
            <a:off x="1028700" y="1028700"/>
            <a:ext cx="16230600" cy="8229600"/>
          </a:xfrm>
          <a:prstGeom prst="rect">
            <a:avLst/>
          </a:prstGeom>
          <a:solidFill>
            <a:srgbClr val="FFFFFF"/>
          </a:solidFill>
        </p:spPr>
      </p:sp>
      <p:pic>
        <p:nvPicPr>
          <p:cNvPr name="Picture 5" id="5"/>
          <p:cNvPicPr>
            <a:picLocks noChangeAspect="true"/>
          </p:cNvPicPr>
          <p:nvPr/>
        </p:nvPicPr>
        <p:blipFill>
          <a:blip r:embed="rId3"/>
          <a:srcRect l="0" t="0" r="0" b="0"/>
          <a:stretch>
            <a:fillRect/>
          </a:stretch>
        </p:blipFill>
        <p:spPr>
          <a:xfrm flipH="false" flipV="false" rot="0">
            <a:off x="4108363" y="3313684"/>
            <a:ext cx="4829286" cy="4829286"/>
          </a:xfrm>
          <a:prstGeom prst="rect">
            <a:avLst/>
          </a:prstGeom>
        </p:spPr>
      </p:pic>
      <p:grpSp>
        <p:nvGrpSpPr>
          <p:cNvPr name="Group 6" id="6"/>
          <p:cNvGrpSpPr/>
          <p:nvPr/>
        </p:nvGrpSpPr>
        <p:grpSpPr>
          <a:xfrm rot="0">
            <a:off x="4108363" y="2049956"/>
            <a:ext cx="10583761" cy="1007110"/>
            <a:chOff x="0" y="0"/>
            <a:chExt cx="14111681" cy="1342813"/>
          </a:xfrm>
        </p:grpSpPr>
        <p:pic>
          <p:nvPicPr>
            <p:cNvPr name="Picture 7" id="7"/>
            <p:cNvPicPr>
              <a:picLocks noChangeAspect="true"/>
            </p:cNvPicPr>
            <p:nvPr/>
          </p:nvPicPr>
          <p:blipFill>
            <a:blip r:embed="rId4"/>
            <a:srcRect l="0" t="0" r="0" b="0"/>
            <a:stretch>
              <a:fillRect/>
            </a:stretch>
          </p:blipFill>
          <p:spPr>
            <a:xfrm flipH="false" flipV="false" rot="0">
              <a:off x="0" y="134389"/>
              <a:ext cx="5176078" cy="1074036"/>
            </a:xfrm>
            <a:prstGeom prst="rect">
              <a:avLst/>
            </a:prstGeom>
          </p:spPr>
        </p:pic>
        <p:sp>
          <p:nvSpPr>
            <p:cNvPr name="TextBox 8" id="8"/>
            <p:cNvSpPr txBox="true"/>
            <p:nvPr/>
          </p:nvSpPr>
          <p:spPr>
            <a:xfrm rot="0">
              <a:off x="6040562" y="-47625"/>
              <a:ext cx="8071119" cy="1390438"/>
            </a:xfrm>
            <a:prstGeom prst="rect">
              <a:avLst/>
            </a:prstGeom>
          </p:spPr>
          <p:txBody>
            <a:bodyPr anchor="t" rtlCol="false" tIns="0" lIns="0" bIns="0" rIns="0">
              <a:spAutoFit/>
            </a:bodyPr>
            <a:lstStyle/>
            <a:p>
              <a:pPr>
                <a:lnSpc>
                  <a:spcPts val="4160"/>
                </a:lnSpc>
              </a:pPr>
              <a:r>
                <a:rPr lang="en-US" sz="3200" spc="320">
                  <a:solidFill>
                    <a:srgbClr val="000000"/>
                  </a:solidFill>
                  <a:latin typeface="Caros 2"/>
                </a:rPr>
                <a:t>NATURAL </a:t>
              </a:r>
            </a:p>
            <a:p>
              <a:pPr>
                <a:lnSpc>
                  <a:spcPts val="4160"/>
                </a:lnSpc>
              </a:pPr>
              <a:r>
                <a:rPr lang="en-US" sz="3200" spc="320">
                  <a:solidFill>
                    <a:srgbClr val="000000"/>
                  </a:solidFill>
                  <a:latin typeface="Caros 1"/>
                </a:rPr>
                <a:t>WHEY PROTEIN ISOLATE</a:t>
              </a:r>
            </a:p>
          </p:txBody>
        </p:sp>
      </p:grpSp>
      <p:grpSp>
        <p:nvGrpSpPr>
          <p:cNvPr name="Group 9" id="9"/>
          <p:cNvGrpSpPr/>
          <p:nvPr/>
        </p:nvGrpSpPr>
        <p:grpSpPr>
          <a:xfrm rot="0">
            <a:off x="9729841" y="4269105"/>
            <a:ext cx="3684480" cy="3280121"/>
            <a:chOff x="0" y="0"/>
            <a:chExt cx="4912640" cy="4373495"/>
          </a:xfrm>
        </p:grpSpPr>
        <p:pic>
          <p:nvPicPr>
            <p:cNvPr name="Picture 10" id="10"/>
            <p:cNvPicPr>
              <a:picLocks noChangeAspect="true"/>
            </p:cNvPicPr>
            <p:nvPr/>
          </p:nvPicPr>
          <p:blipFill>
            <a:blip r:embed="rId5"/>
            <a:srcRect l="0" t="0" r="0" b="0"/>
            <a:stretch>
              <a:fillRect/>
            </a:stretch>
          </p:blipFill>
          <p:spPr>
            <a:xfrm flipH="false" flipV="false" rot="5400000">
              <a:off x="549137" y="-549137"/>
              <a:ext cx="3814366" cy="4912640"/>
            </a:xfrm>
            <a:prstGeom prst="rect">
              <a:avLst/>
            </a:prstGeom>
          </p:spPr>
        </p:pic>
        <p:pic>
          <p:nvPicPr>
            <p:cNvPr name="Picture 11" id="11"/>
            <p:cNvPicPr>
              <a:picLocks noChangeAspect="true"/>
            </p:cNvPicPr>
            <p:nvPr/>
          </p:nvPicPr>
          <p:blipFill>
            <a:blip r:embed="rId6"/>
            <a:srcRect l="14933" t="1509" r="0" b="0"/>
            <a:stretch>
              <a:fillRect/>
            </a:stretch>
          </p:blipFill>
          <p:spPr>
            <a:xfrm flipH="false" flipV="false" rot="5400000">
              <a:off x="2156657" y="1617512"/>
              <a:ext cx="599326" cy="4912640"/>
            </a:xfrm>
            <a:prstGeom prst="rect">
              <a:avLst/>
            </a:prstGeom>
          </p:spPr>
        </p:pic>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blipFill>
          <a:blip r:embed="rId2"/>
          <a:srcRect l="0" t="0" r="0" b="15572"/>
          <a:stretch>
            <a:fillRect/>
          </a:stretch>
        </a:blipFill>
      </p:bgPr>
    </p:bg>
    <p:spTree>
      <p:nvGrpSpPr>
        <p:cNvPr id="1" name=""/>
        <p:cNvGrpSpPr/>
        <p:nvPr/>
      </p:nvGrpSpPr>
      <p:grpSpPr>
        <a:xfrm>
          <a:off x="0" y="0"/>
          <a:ext cx="0" cy="0"/>
          <a:chOff x="0" y="0"/>
          <a:chExt cx="0" cy="0"/>
        </a:xfrm>
      </p:grpSpPr>
      <p:sp>
        <p:nvSpPr>
          <p:cNvPr name="AutoShape 2" id="2"/>
          <p:cNvSpPr/>
          <p:nvPr/>
        </p:nvSpPr>
        <p:spPr>
          <a:xfrm rot="0">
            <a:off x="7715250" y="8267700"/>
            <a:ext cx="10572750" cy="38100"/>
          </a:xfrm>
          <a:prstGeom prst="rect">
            <a:avLst/>
          </a:prstGeom>
          <a:solidFill>
            <a:srgbClr val="FFFFFF"/>
          </a:solidFill>
        </p:spPr>
      </p:sp>
      <p:sp>
        <p:nvSpPr>
          <p:cNvPr name="AutoShape 3" id="3"/>
          <p:cNvSpPr/>
          <p:nvPr/>
        </p:nvSpPr>
        <p:spPr>
          <a:xfrm rot="0">
            <a:off x="1981200" y="-400050"/>
            <a:ext cx="35246" cy="11087100"/>
          </a:xfrm>
          <a:prstGeom prst="rect">
            <a:avLst/>
          </a:prstGeom>
          <a:solidFill>
            <a:srgbClr val="FFFFFF"/>
          </a:solidFill>
        </p:spPr>
      </p:sp>
      <p:sp>
        <p:nvSpPr>
          <p:cNvPr name="AutoShape 4" id="4"/>
          <p:cNvSpPr/>
          <p:nvPr/>
        </p:nvSpPr>
        <p:spPr>
          <a:xfrm rot="0">
            <a:off x="1028700" y="1028700"/>
            <a:ext cx="16230600" cy="8229600"/>
          </a:xfrm>
          <a:prstGeom prst="rect">
            <a:avLst/>
          </a:prstGeom>
          <a:solidFill>
            <a:srgbClr val="FFFFFF"/>
          </a:solidFill>
        </p:spPr>
      </p:sp>
      <p:pic>
        <p:nvPicPr>
          <p:cNvPr name="Picture 5" id="5"/>
          <p:cNvPicPr>
            <a:picLocks noChangeAspect="true"/>
          </p:cNvPicPr>
          <p:nvPr/>
        </p:nvPicPr>
        <p:blipFill>
          <a:blip r:embed="rId3"/>
          <a:srcRect l="0" t="0" r="0" b="0"/>
          <a:stretch>
            <a:fillRect/>
          </a:stretch>
        </p:blipFill>
        <p:spPr>
          <a:xfrm flipH="false" flipV="false" rot="0">
            <a:off x="4108363" y="3404681"/>
            <a:ext cx="4761330" cy="4761330"/>
          </a:xfrm>
          <a:prstGeom prst="rect">
            <a:avLst/>
          </a:prstGeom>
        </p:spPr>
      </p:pic>
      <p:grpSp>
        <p:nvGrpSpPr>
          <p:cNvPr name="Group 6" id="6"/>
          <p:cNvGrpSpPr/>
          <p:nvPr/>
        </p:nvGrpSpPr>
        <p:grpSpPr>
          <a:xfrm rot="0">
            <a:off x="4108363" y="2049956"/>
            <a:ext cx="10583761" cy="1007110"/>
            <a:chOff x="0" y="0"/>
            <a:chExt cx="14111681" cy="1342813"/>
          </a:xfrm>
        </p:grpSpPr>
        <p:pic>
          <p:nvPicPr>
            <p:cNvPr name="Picture 7" id="7"/>
            <p:cNvPicPr>
              <a:picLocks noChangeAspect="true"/>
            </p:cNvPicPr>
            <p:nvPr/>
          </p:nvPicPr>
          <p:blipFill>
            <a:blip r:embed="rId4"/>
            <a:srcRect l="0" t="0" r="0" b="0"/>
            <a:stretch>
              <a:fillRect/>
            </a:stretch>
          </p:blipFill>
          <p:spPr>
            <a:xfrm flipH="false" flipV="false" rot="0">
              <a:off x="0" y="134389"/>
              <a:ext cx="5176078" cy="1074036"/>
            </a:xfrm>
            <a:prstGeom prst="rect">
              <a:avLst/>
            </a:prstGeom>
          </p:spPr>
        </p:pic>
        <p:sp>
          <p:nvSpPr>
            <p:cNvPr name="TextBox 8" id="8"/>
            <p:cNvSpPr txBox="true"/>
            <p:nvPr/>
          </p:nvSpPr>
          <p:spPr>
            <a:xfrm rot="0">
              <a:off x="6040562" y="-47625"/>
              <a:ext cx="8071119" cy="1390438"/>
            </a:xfrm>
            <a:prstGeom prst="rect">
              <a:avLst/>
            </a:prstGeom>
          </p:spPr>
          <p:txBody>
            <a:bodyPr anchor="t" rtlCol="false" tIns="0" lIns="0" bIns="0" rIns="0">
              <a:spAutoFit/>
            </a:bodyPr>
            <a:lstStyle/>
            <a:p>
              <a:pPr>
                <a:lnSpc>
                  <a:spcPts val="4160"/>
                </a:lnSpc>
              </a:pPr>
              <a:r>
                <a:rPr lang="en-US" sz="3200" spc="320">
                  <a:solidFill>
                    <a:srgbClr val="000000"/>
                  </a:solidFill>
                  <a:latin typeface="Caros 2"/>
                </a:rPr>
                <a:t>VANILLA </a:t>
              </a:r>
            </a:p>
            <a:p>
              <a:pPr>
                <a:lnSpc>
                  <a:spcPts val="4160"/>
                </a:lnSpc>
              </a:pPr>
              <a:r>
                <a:rPr lang="en-US" sz="3200" spc="320">
                  <a:solidFill>
                    <a:srgbClr val="000000"/>
                  </a:solidFill>
                  <a:latin typeface="Caros 1"/>
                </a:rPr>
                <a:t>WHEY PROTEIN ISOLATE</a:t>
              </a:r>
            </a:p>
          </p:txBody>
        </p:sp>
      </p:grpSp>
      <p:pic>
        <p:nvPicPr>
          <p:cNvPr name="Picture 9" id="9"/>
          <p:cNvPicPr>
            <a:picLocks noChangeAspect="true"/>
          </p:cNvPicPr>
          <p:nvPr/>
        </p:nvPicPr>
        <p:blipFill>
          <a:blip r:embed="rId5"/>
          <a:srcRect l="0" t="0" r="0" b="0"/>
          <a:stretch>
            <a:fillRect/>
          </a:stretch>
        </p:blipFill>
        <p:spPr>
          <a:xfrm flipH="false" flipV="false" rot="0">
            <a:off x="9849356" y="4117971"/>
            <a:ext cx="3601837" cy="3592788"/>
          </a:xfrm>
          <a:prstGeom prst="rect">
            <a:avLst/>
          </a:prstGeom>
        </p:spPr>
      </p:pic>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blipFill>
          <a:blip r:embed="rId2"/>
          <a:srcRect l="0" t="0" r="0" b="15572"/>
          <a:stretch>
            <a:fillRect/>
          </a:stretch>
        </a:blipFill>
      </p:bgPr>
    </p:bg>
    <p:spTree>
      <p:nvGrpSpPr>
        <p:cNvPr id="1" name=""/>
        <p:cNvGrpSpPr/>
        <p:nvPr/>
      </p:nvGrpSpPr>
      <p:grpSpPr>
        <a:xfrm>
          <a:off x="0" y="0"/>
          <a:ext cx="0" cy="0"/>
          <a:chOff x="0" y="0"/>
          <a:chExt cx="0" cy="0"/>
        </a:xfrm>
      </p:grpSpPr>
      <p:sp>
        <p:nvSpPr>
          <p:cNvPr name="AutoShape 2" id="2"/>
          <p:cNvSpPr/>
          <p:nvPr/>
        </p:nvSpPr>
        <p:spPr>
          <a:xfrm rot="0">
            <a:off x="7715250" y="8267700"/>
            <a:ext cx="10572750" cy="38100"/>
          </a:xfrm>
          <a:prstGeom prst="rect">
            <a:avLst/>
          </a:prstGeom>
          <a:solidFill>
            <a:srgbClr val="FFFFFF"/>
          </a:solidFill>
        </p:spPr>
      </p:sp>
      <p:sp>
        <p:nvSpPr>
          <p:cNvPr name="AutoShape 3" id="3"/>
          <p:cNvSpPr/>
          <p:nvPr/>
        </p:nvSpPr>
        <p:spPr>
          <a:xfrm rot="0">
            <a:off x="1981200" y="-400050"/>
            <a:ext cx="35246" cy="11087100"/>
          </a:xfrm>
          <a:prstGeom prst="rect">
            <a:avLst/>
          </a:prstGeom>
          <a:solidFill>
            <a:srgbClr val="FFFFFF"/>
          </a:solidFill>
        </p:spPr>
      </p:sp>
      <p:sp>
        <p:nvSpPr>
          <p:cNvPr name="AutoShape 4" id="4"/>
          <p:cNvSpPr/>
          <p:nvPr/>
        </p:nvSpPr>
        <p:spPr>
          <a:xfrm rot="0">
            <a:off x="1028700" y="1028700"/>
            <a:ext cx="16230600" cy="8229600"/>
          </a:xfrm>
          <a:prstGeom prst="rect">
            <a:avLst/>
          </a:prstGeom>
          <a:solidFill>
            <a:srgbClr val="FFFFFF"/>
          </a:solidFill>
        </p:spPr>
      </p:sp>
      <p:pic>
        <p:nvPicPr>
          <p:cNvPr name="Picture 5" id="5"/>
          <p:cNvPicPr>
            <a:picLocks noChangeAspect="true"/>
          </p:cNvPicPr>
          <p:nvPr/>
        </p:nvPicPr>
        <p:blipFill>
          <a:blip r:embed="rId3"/>
          <a:srcRect l="0" t="0" r="0" b="0"/>
          <a:stretch>
            <a:fillRect/>
          </a:stretch>
        </p:blipFill>
        <p:spPr>
          <a:xfrm flipH="false" flipV="false" rot="0">
            <a:off x="4108363" y="3362838"/>
            <a:ext cx="4803977" cy="4803977"/>
          </a:xfrm>
          <a:prstGeom prst="rect">
            <a:avLst/>
          </a:prstGeom>
        </p:spPr>
      </p:pic>
      <p:grpSp>
        <p:nvGrpSpPr>
          <p:cNvPr name="Group 6" id="6"/>
          <p:cNvGrpSpPr/>
          <p:nvPr/>
        </p:nvGrpSpPr>
        <p:grpSpPr>
          <a:xfrm rot="0">
            <a:off x="4108363" y="2049956"/>
            <a:ext cx="10583761" cy="1007110"/>
            <a:chOff x="0" y="0"/>
            <a:chExt cx="14111681" cy="1342813"/>
          </a:xfrm>
        </p:grpSpPr>
        <p:pic>
          <p:nvPicPr>
            <p:cNvPr name="Picture 7" id="7"/>
            <p:cNvPicPr>
              <a:picLocks noChangeAspect="true"/>
            </p:cNvPicPr>
            <p:nvPr/>
          </p:nvPicPr>
          <p:blipFill>
            <a:blip r:embed="rId4"/>
            <a:srcRect l="0" t="0" r="0" b="0"/>
            <a:stretch>
              <a:fillRect/>
            </a:stretch>
          </p:blipFill>
          <p:spPr>
            <a:xfrm flipH="false" flipV="false" rot="0">
              <a:off x="0" y="134389"/>
              <a:ext cx="5176078" cy="1074036"/>
            </a:xfrm>
            <a:prstGeom prst="rect">
              <a:avLst/>
            </a:prstGeom>
          </p:spPr>
        </p:pic>
        <p:sp>
          <p:nvSpPr>
            <p:cNvPr name="TextBox 8" id="8"/>
            <p:cNvSpPr txBox="true"/>
            <p:nvPr/>
          </p:nvSpPr>
          <p:spPr>
            <a:xfrm rot="0">
              <a:off x="6040562" y="-47625"/>
              <a:ext cx="8071119" cy="1390438"/>
            </a:xfrm>
            <a:prstGeom prst="rect">
              <a:avLst/>
            </a:prstGeom>
          </p:spPr>
          <p:txBody>
            <a:bodyPr anchor="t" rtlCol="false" tIns="0" lIns="0" bIns="0" rIns="0">
              <a:spAutoFit/>
            </a:bodyPr>
            <a:lstStyle/>
            <a:p>
              <a:pPr>
                <a:lnSpc>
                  <a:spcPts val="4160"/>
                </a:lnSpc>
              </a:pPr>
              <a:r>
                <a:rPr lang="en-US" sz="3200" spc="320">
                  <a:solidFill>
                    <a:srgbClr val="000000"/>
                  </a:solidFill>
                  <a:latin typeface="Caros 2"/>
                </a:rPr>
                <a:t>CHOCOLATE </a:t>
              </a:r>
            </a:p>
            <a:p>
              <a:pPr>
                <a:lnSpc>
                  <a:spcPts val="4160"/>
                </a:lnSpc>
              </a:pPr>
              <a:r>
                <a:rPr lang="en-US" sz="3200" spc="320">
                  <a:solidFill>
                    <a:srgbClr val="000000"/>
                  </a:solidFill>
                  <a:latin typeface="Caros 1"/>
                </a:rPr>
                <a:t>WHEY PROTEIN ISOLATE</a:t>
              </a:r>
            </a:p>
          </p:txBody>
        </p:sp>
      </p:grpSp>
      <p:pic>
        <p:nvPicPr>
          <p:cNvPr name="Picture 9" id="9"/>
          <p:cNvPicPr>
            <a:picLocks noChangeAspect="true"/>
          </p:cNvPicPr>
          <p:nvPr/>
        </p:nvPicPr>
        <p:blipFill>
          <a:blip r:embed="rId5"/>
          <a:srcRect l="0" t="0" r="0" b="0"/>
          <a:stretch>
            <a:fillRect/>
          </a:stretch>
        </p:blipFill>
        <p:spPr>
          <a:xfrm flipH="false" flipV="false" rot="0">
            <a:off x="9789953" y="4189338"/>
            <a:ext cx="3523060" cy="3478801"/>
          </a:xfrm>
          <a:prstGeom prst="rect">
            <a:avLst/>
          </a:prstGeom>
        </p:spPr>
      </p:pic>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blipFill>
          <a:blip r:embed="rId2"/>
          <a:srcRect l="0" t="0" r="0" b="15572"/>
          <a:stretch>
            <a:fillRect/>
          </a:stretch>
        </a:blipFill>
      </p:bgPr>
    </p:bg>
    <p:spTree>
      <p:nvGrpSpPr>
        <p:cNvPr id="1" name=""/>
        <p:cNvGrpSpPr/>
        <p:nvPr/>
      </p:nvGrpSpPr>
      <p:grpSpPr>
        <a:xfrm>
          <a:off x="0" y="0"/>
          <a:ext cx="0" cy="0"/>
          <a:chOff x="0" y="0"/>
          <a:chExt cx="0" cy="0"/>
        </a:xfrm>
      </p:grpSpPr>
      <p:sp>
        <p:nvSpPr>
          <p:cNvPr name="AutoShape 2" id="2"/>
          <p:cNvSpPr/>
          <p:nvPr/>
        </p:nvSpPr>
        <p:spPr>
          <a:xfrm rot="0">
            <a:off x="7715250" y="8267700"/>
            <a:ext cx="10572750" cy="38100"/>
          </a:xfrm>
          <a:prstGeom prst="rect">
            <a:avLst/>
          </a:prstGeom>
          <a:solidFill>
            <a:srgbClr val="FFFFFF"/>
          </a:solidFill>
        </p:spPr>
      </p:sp>
      <p:sp>
        <p:nvSpPr>
          <p:cNvPr name="AutoShape 3" id="3"/>
          <p:cNvSpPr/>
          <p:nvPr/>
        </p:nvSpPr>
        <p:spPr>
          <a:xfrm rot="0">
            <a:off x="1981200" y="-400050"/>
            <a:ext cx="35246" cy="11087100"/>
          </a:xfrm>
          <a:prstGeom prst="rect">
            <a:avLst/>
          </a:prstGeom>
          <a:solidFill>
            <a:srgbClr val="FFFFFF"/>
          </a:solidFill>
        </p:spPr>
      </p:sp>
      <p:sp>
        <p:nvSpPr>
          <p:cNvPr name="AutoShape 4" id="4"/>
          <p:cNvSpPr/>
          <p:nvPr/>
        </p:nvSpPr>
        <p:spPr>
          <a:xfrm rot="0">
            <a:off x="1028700" y="1028700"/>
            <a:ext cx="16230600" cy="8229600"/>
          </a:xfrm>
          <a:prstGeom prst="rect">
            <a:avLst/>
          </a:prstGeom>
          <a:solidFill>
            <a:srgbClr val="FFFFFF"/>
          </a:solidFill>
        </p:spPr>
      </p:sp>
      <p:pic>
        <p:nvPicPr>
          <p:cNvPr name="Picture 5" id="5"/>
          <p:cNvPicPr>
            <a:picLocks noChangeAspect="true"/>
          </p:cNvPicPr>
          <p:nvPr/>
        </p:nvPicPr>
        <p:blipFill>
          <a:blip r:embed="rId3"/>
          <a:srcRect l="0" t="0" r="0" b="0"/>
          <a:stretch>
            <a:fillRect/>
          </a:stretch>
        </p:blipFill>
        <p:spPr>
          <a:xfrm flipH="false" flipV="false" rot="0">
            <a:off x="4108363" y="3395312"/>
            <a:ext cx="4872388" cy="4872388"/>
          </a:xfrm>
          <a:prstGeom prst="rect">
            <a:avLst/>
          </a:prstGeom>
        </p:spPr>
      </p:pic>
      <p:grpSp>
        <p:nvGrpSpPr>
          <p:cNvPr name="Group 6" id="6"/>
          <p:cNvGrpSpPr/>
          <p:nvPr/>
        </p:nvGrpSpPr>
        <p:grpSpPr>
          <a:xfrm rot="0">
            <a:off x="4108363" y="2049956"/>
            <a:ext cx="10583761" cy="1007110"/>
            <a:chOff x="0" y="0"/>
            <a:chExt cx="14111681" cy="1342813"/>
          </a:xfrm>
        </p:grpSpPr>
        <p:pic>
          <p:nvPicPr>
            <p:cNvPr name="Picture 7" id="7"/>
            <p:cNvPicPr>
              <a:picLocks noChangeAspect="true"/>
            </p:cNvPicPr>
            <p:nvPr/>
          </p:nvPicPr>
          <p:blipFill>
            <a:blip r:embed="rId4"/>
            <a:srcRect l="0" t="0" r="0" b="0"/>
            <a:stretch>
              <a:fillRect/>
            </a:stretch>
          </p:blipFill>
          <p:spPr>
            <a:xfrm flipH="false" flipV="false" rot="0">
              <a:off x="0" y="134389"/>
              <a:ext cx="5176078" cy="1074036"/>
            </a:xfrm>
            <a:prstGeom prst="rect">
              <a:avLst/>
            </a:prstGeom>
          </p:spPr>
        </p:pic>
        <p:sp>
          <p:nvSpPr>
            <p:cNvPr name="TextBox 8" id="8"/>
            <p:cNvSpPr txBox="true"/>
            <p:nvPr/>
          </p:nvSpPr>
          <p:spPr>
            <a:xfrm rot="0">
              <a:off x="6040562" y="-47625"/>
              <a:ext cx="8071119" cy="1390438"/>
            </a:xfrm>
            <a:prstGeom prst="rect">
              <a:avLst/>
            </a:prstGeom>
          </p:spPr>
          <p:txBody>
            <a:bodyPr anchor="t" rtlCol="false" tIns="0" lIns="0" bIns="0" rIns="0">
              <a:spAutoFit/>
            </a:bodyPr>
            <a:lstStyle/>
            <a:p>
              <a:pPr>
                <a:lnSpc>
                  <a:spcPts val="4160"/>
                </a:lnSpc>
              </a:pPr>
              <a:r>
                <a:rPr lang="en-US" sz="3200" spc="320">
                  <a:solidFill>
                    <a:srgbClr val="000000"/>
                  </a:solidFill>
                  <a:latin typeface="Caros 2"/>
                </a:rPr>
                <a:t>BANANA</a:t>
              </a:r>
            </a:p>
            <a:p>
              <a:pPr>
                <a:lnSpc>
                  <a:spcPts val="4160"/>
                </a:lnSpc>
              </a:pPr>
              <a:r>
                <a:rPr lang="en-US" sz="3200" spc="320">
                  <a:solidFill>
                    <a:srgbClr val="000000"/>
                  </a:solidFill>
                  <a:latin typeface="Caros 1"/>
                </a:rPr>
                <a:t>WHEY PROTEIN ISOLATE</a:t>
              </a:r>
            </a:p>
          </p:txBody>
        </p:sp>
      </p:grpSp>
      <p:pic>
        <p:nvPicPr>
          <p:cNvPr name="Picture 9" id="9"/>
          <p:cNvPicPr>
            <a:picLocks noChangeAspect="true"/>
          </p:cNvPicPr>
          <p:nvPr/>
        </p:nvPicPr>
        <p:blipFill>
          <a:blip r:embed="rId5"/>
          <a:srcRect l="0" t="0" r="0" b="0"/>
          <a:stretch>
            <a:fillRect/>
          </a:stretch>
        </p:blipFill>
        <p:spPr>
          <a:xfrm flipH="false" flipV="false" rot="0">
            <a:off x="9819038" y="4175965"/>
            <a:ext cx="3565292" cy="3403641"/>
          </a:xfrm>
          <a:prstGeom prst="rect">
            <a:avLst/>
          </a:prstGeom>
        </p:spPr>
      </p:pic>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blipFill>
          <a:blip r:embed="rId2"/>
          <a:srcRect l="0" t="0" r="0" b="15572"/>
          <a:stretch>
            <a:fillRect/>
          </a:stretch>
        </a:blipFill>
      </p:bgPr>
    </p:bg>
    <p:spTree>
      <p:nvGrpSpPr>
        <p:cNvPr id="1" name=""/>
        <p:cNvGrpSpPr/>
        <p:nvPr/>
      </p:nvGrpSpPr>
      <p:grpSpPr>
        <a:xfrm>
          <a:off x="0" y="0"/>
          <a:ext cx="0" cy="0"/>
          <a:chOff x="0" y="0"/>
          <a:chExt cx="0" cy="0"/>
        </a:xfrm>
      </p:grpSpPr>
      <p:sp>
        <p:nvSpPr>
          <p:cNvPr name="AutoShape 2" id="2"/>
          <p:cNvSpPr/>
          <p:nvPr/>
        </p:nvSpPr>
        <p:spPr>
          <a:xfrm rot="0">
            <a:off x="7715250" y="8267700"/>
            <a:ext cx="10572750" cy="38100"/>
          </a:xfrm>
          <a:prstGeom prst="rect">
            <a:avLst/>
          </a:prstGeom>
          <a:solidFill>
            <a:srgbClr val="FFFFFF"/>
          </a:solidFill>
        </p:spPr>
      </p:sp>
      <p:sp>
        <p:nvSpPr>
          <p:cNvPr name="AutoShape 3" id="3"/>
          <p:cNvSpPr/>
          <p:nvPr/>
        </p:nvSpPr>
        <p:spPr>
          <a:xfrm rot="0">
            <a:off x="1981200" y="-400050"/>
            <a:ext cx="35246" cy="11087100"/>
          </a:xfrm>
          <a:prstGeom prst="rect">
            <a:avLst/>
          </a:prstGeom>
          <a:solidFill>
            <a:srgbClr val="FFFFFF"/>
          </a:solidFill>
        </p:spPr>
      </p:sp>
      <p:sp>
        <p:nvSpPr>
          <p:cNvPr name="AutoShape 4" id="4"/>
          <p:cNvSpPr/>
          <p:nvPr/>
        </p:nvSpPr>
        <p:spPr>
          <a:xfrm rot="0">
            <a:off x="1028700" y="1028700"/>
            <a:ext cx="16230600" cy="8229600"/>
          </a:xfrm>
          <a:prstGeom prst="rect">
            <a:avLst/>
          </a:prstGeom>
          <a:solidFill>
            <a:srgbClr val="FFFFFF"/>
          </a:solidFill>
        </p:spPr>
      </p:sp>
      <p:pic>
        <p:nvPicPr>
          <p:cNvPr name="Picture 5" id="5"/>
          <p:cNvPicPr>
            <a:picLocks noChangeAspect="true"/>
          </p:cNvPicPr>
          <p:nvPr/>
        </p:nvPicPr>
        <p:blipFill>
          <a:blip r:embed="rId3"/>
          <a:srcRect l="0" t="0" r="0" b="0"/>
          <a:stretch>
            <a:fillRect/>
          </a:stretch>
        </p:blipFill>
        <p:spPr>
          <a:xfrm flipH="false" flipV="false" rot="0">
            <a:off x="4429798" y="3295133"/>
            <a:ext cx="4836153" cy="4836153"/>
          </a:xfrm>
          <a:prstGeom prst="rect">
            <a:avLst/>
          </a:prstGeom>
        </p:spPr>
      </p:pic>
      <p:pic>
        <p:nvPicPr>
          <p:cNvPr name="Picture 6" id="6"/>
          <p:cNvPicPr>
            <a:picLocks noChangeAspect="true"/>
          </p:cNvPicPr>
          <p:nvPr/>
        </p:nvPicPr>
        <p:blipFill>
          <a:blip r:embed="rId4"/>
          <a:srcRect l="0" t="0" r="0" b="0"/>
          <a:stretch>
            <a:fillRect/>
          </a:stretch>
        </p:blipFill>
        <p:spPr>
          <a:xfrm flipH="false" flipV="false" rot="0">
            <a:off x="4429798" y="2006175"/>
            <a:ext cx="2762244" cy="830400"/>
          </a:xfrm>
          <a:prstGeom prst="rect">
            <a:avLst/>
          </a:prstGeom>
        </p:spPr>
      </p:pic>
      <p:pic>
        <p:nvPicPr>
          <p:cNvPr name="Picture 7" id="7"/>
          <p:cNvPicPr>
            <a:picLocks noChangeAspect="true"/>
          </p:cNvPicPr>
          <p:nvPr/>
        </p:nvPicPr>
        <p:blipFill>
          <a:blip r:embed="rId5"/>
          <a:srcRect l="0" t="0" r="0" b="20154"/>
          <a:stretch>
            <a:fillRect/>
          </a:stretch>
        </p:blipFill>
        <p:spPr>
          <a:xfrm flipH="false" flipV="false" rot="0">
            <a:off x="10041949" y="4174221"/>
            <a:ext cx="3446191" cy="2716878"/>
          </a:xfrm>
          <a:prstGeom prst="rect">
            <a:avLst/>
          </a:prstGeom>
        </p:spPr>
      </p:pic>
      <p:sp>
        <p:nvSpPr>
          <p:cNvPr name="TextBox 8" id="8"/>
          <p:cNvSpPr txBox="true"/>
          <p:nvPr/>
        </p:nvSpPr>
        <p:spPr>
          <a:xfrm rot="0">
            <a:off x="7846931" y="1870195"/>
            <a:ext cx="7203410" cy="1054735"/>
          </a:xfrm>
          <a:prstGeom prst="rect">
            <a:avLst/>
          </a:prstGeom>
        </p:spPr>
        <p:txBody>
          <a:bodyPr anchor="t" rtlCol="false" tIns="0" lIns="0" bIns="0" rIns="0">
            <a:spAutoFit/>
          </a:bodyPr>
          <a:lstStyle/>
          <a:p>
            <a:pPr>
              <a:lnSpc>
                <a:spcPts val="4160"/>
              </a:lnSpc>
            </a:pPr>
            <a:r>
              <a:rPr lang="en-US" sz="3200" spc="320">
                <a:solidFill>
                  <a:srgbClr val="000000"/>
                </a:solidFill>
                <a:latin typeface="Caros 2"/>
              </a:rPr>
              <a:t>CHOCOLATE</a:t>
            </a:r>
          </a:p>
          <a:p>
            <a:pPr>
              <a:lnSpc>
                <a:spcPts val="4160"/>
              </a:lnSpc>
            </a:pPr>
            <a:r>
              <a:rPr lang="en-US" sz="3200" spc="320">
                <a:solidFill>
                  <a:srgbClr val="000000"/>
                </a:solidFill>
                <a:latin typeface="Caros 1"/>
              </a:rPr>
              <a:t>TONE WHEY PROTEIN ISOLATE</a:t>
            </a:r>
          </a:p>
        </p:txBody>
      </p:sp>
      <p:grpSp>
        <p:nvGrpSpPr>
          <p:cNvPr name="Group 9" id="9"/>
          <p:cNvGrpSpPr/>
          <p:nvPr/>
        </p:nvGrpSpPr>
        <p:grpSpPr>
          <a:xfrm rot="0">
            <a:off x="10095654" y="6805374"/>
            <a:ext cx="3338782" cy="975641"/>
            <a:chOff x="0" y="0"/>
            <a:chExt cx="4451709" cy="1300854"/>
          </a:xfrm>
        </p:grpSpPr>
        <p:pic>
          <p:nvPicPr>
            <p:cNvPr name="Picture 10" id="10"/>
            <p:cNvPicPr>
              <a:picLocks noChangeAspect="true"/>
            </p:cNvPicPr>
            <p:nvPr/>
          </p:nvPicPr>
          <p:blipFill>
            <a:blip r:embed="rId6"/>
            <a:srcRect l="425" t="71765" r="0" b="0"/>
            <a:stretch>
              <a:fillRect/>
            </a:stretch>
          </p:blipFill>
          <p:spPr>
            <a:xfrm flipH="false" flipV="false" rot="0">
              <a:off x="0" y="0"/>
              <a:ext cx="4451709" cy="1300854"/>
            </a:xfrm>
            <a:prstGeom prst="rect">
              <a:avLst/>
            </a:prstGeom>
          </p:spPr>
        </p:pic>
        <p:pic>
          <p:nvPicPr>
            <p:cNvPr name="Picture 11" id="11"/>
            <p:cNvPicPr>
              <a:picLocks noChangeAspect="true"/>
            </p:cNvPicPr>
            <p:nvPr/>
          </p:nvPicPr>
          <p:blipFill>
            <a:blip r:embed="rId5"/>
            <a:srcRect l="18237" t="83977" r="65008" b="10917"/>
            <a:stretch>
              <a:fillRect/>
            </a:stretch>
          </p:blipFill>
          <p:spPr>
            <a:xfrm flipH="false" flipV="false" rot="0">
              <a:off x="712328" y="564805"/>
              <a:ext cx="738065" cy="222045"/>
            </a:xfrm>
            <a:prstGeom prst="rect">
              <a:avLst/>
            </a:prstGeom>
          </p:spPr>
        </p:pic>
        <p:pic>
          <p:nvPicPr>
            <p:cNvPr name="Picture 12" id="12"/>
            <p:cNvPicPr>
              <a:picLocks noChangeAspect="true"/>
            </p:cNvPicPr>
            <p:nvPr/>
          </p:nvPicPr>
          <p:blipFill>
            <a:blip r:embed="rId6"/>
            <a:srcRect l="78828" t="74521" r="19032" b="20673"/>
            <a:stretch>
              <a:fillRect/>
            </a:stretch>
          </p:blipFill>
          <p:spPr>
            <a:xfrm flipH="false" flipV="false" rot="0">
              <a:off x="1402589" y="539405"/>
              <a:ext cx="95609" cy="221354"/>
            </a:xfrm>
            <a:prstGeom prst="rect">
              <a:avLst/>
            </a:prstGeom>
          </p:spPr>
        </p:pic>
      </p:gr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blipFill>
          <a:blip r:embed="rId2"/>
          <a:srcRect l="0" t="0" r="0" b="15572"/>
          <a:stretch>
            <a:fillRect/>
          </a:stretch>
        </a:blipFill>
      </p:bgPr>
    </p:bg>
    <p:spTree>
      <p:nvGrpSpPr>
        <p:cNvPr id="1" name=""/>
        <p:cNvGrpSpPr/>
        <p:nvPr/>
      </p:nvGrpSpPr>
      <p:grpSpPr>
        <a:xfrm>
          <a:off x="0" y="0"/>
          <a:ext cx="0" cy="0"/>
          <a:chOff x="0" y="0"/>
          <a:chExt cx="0" cy="0"/>
        </a:xfrm>
      </p:grpSpPr>
      <p:sp>
        <p:nvSpPr>
          <p:cNvPr name="AutoShape 2" id="2"/>
          <p:cNvSpPr/>
          <p:nvPr/>
        </p:nvSpPr>
        <p:spPr>
          <a:xfrm rot="0">
            <a:off x="7715250" y="8267700"/>
            <a:ext cx="10572750" cy="38100"/>
          </a:xfrm>
          <a:prstGeom prst="rect">
            <a:avLst/>
          </a:prstGeom>
          <a:solidFill>
            <a:srgbClr val="FFFFFF"/>
          </a:solidFill>
        </p:spPr>
      </p:sp>
      <p:sp>
        <p:nvSpPr>
          <p:cNvPr name="AutoShape 3" id="3"/>
          <p:cNvSpPr/>
          <p:nvPr/>
        </p:nvSpPr>
        <p:spPr>
          <a:xfrm rot="0">
            <a:off x="1981200" y="-400050"/>
            <a:ext cx="35246" cy="11087100"/>
          </a:xfrm>
          <a:prstGeom prst="rect">
            <a:avLst/>
          </a:prstGeom>
          <a:solidFill>
            <a:srgbClr val="FFFFFF"/>
          </a:solidFill>
        </p:spPr>
      </p:sp>
      <p:sp>
        <p:nvSpPr>
          <p:cNvPr name="AutoShape 4" id="4"/>
          <p:cNvSpPr/>
          <p:nvPr/>
        </p:nvSpPr>
        <p:spPr>
          <a:xfrm rot="0">
            <a:off x="1028700" y="1028700"/>
            <a:ext cx="16230600" cy="8229600"/>
          </a:xfrm>
          <a:prstGeom prst="rect">
            <a:avLst/>
          </a:prstGeom>
          <a:solidFill>
            <a:srgbClr val="FFFFFF"/>
          </a:solidFill>
        </p:spPr>
      </p:sp>
      <p:pic>
        <p:nvPicPr>
          <p:cNvPr name="Picture 5" id="5"/>
          <p:cNvPicPr>
            <a:picLocks noChangeAspect="true"/>
          </p:cNvPicPr>
          <p:nvPr/>
        </p:nvPicPr>
        <p:blipFill>
          <a:blip r:embed="rId3"/>
          <a:srcRect l="0" t="0" r="0" b="0"/>
          <a:stretch>
            <a:fillRect/>
          </a:stretch>
        </p:blipFill>
        <p:spPr>
          <a:xfrm flipH="false" flipV="false" rot="0">
            <a:off x="4429798" y="3278698"/>
            <a:ext cx="4638119" cy="4638119"/>
          </a:xfrm>
          <a:prstGeom prst="rect">
            <a:avLst/>
          </a:prstGeom>
        </p:spPr>
      </p:pic>
      <p:pic>
        <p:nvPicPr>
          <p:cNvPr name="Picture 6" id="6"/>
          <p:cNvPicPr>
            <a:picLocks noChangeAspect="true"/>
          </p:cNvPicPr>
          <p:nvPr/>
        </p:nvPicPr>
        <p:blipFill>
          <a:blip r:embed="rId4"/>
          <a:srcRect l="0" t="0" r="0" b="0"/>
          <a:stretch>
            <a:fillRect/>
          </a:stretch>
        </p:blipFill>
        <p:spPr>
          <a:xfrm flipH="false" flipV="false" rot="0">
            <a:off x="4429798" y="2006175"/>
            <a:ext cx="2762244" cy="830400"/>
          </a:xfrm>
          <a:prstGeom prst="rect">
            <a:avLst/>
          </a:prstGeom>
        </p:spPr>
      </p:pic>
      <p:pic>
        <p:nvPicPr>
          <p:cNvPr name="Picture 7" id="7"/>
          <p:cNvPicPr>
            <a:picLocks noChangeAspect="true"/>
          </p:cNvPicPr>
          <p:nvPr/>
        </p:nvPicPr>
        <p:blipFill>
          <a:blip r:embed="rId5"/>
          <a:srcRect l="0" t="0" r="0" b="0"/>
          <a:stretch>
            <a:fillRect/>
          </a:stretch>
        </p:blipFill>
        <p:spPr>
          <a:xfrm flipH="false" flipV="false" rot="0">
            <a:off x="9893368" y="4014887"/>
            <a:ext cx="3420013" cy="3524441"/>
          </a:xfrm>
          <a:prstGeom prst="rect">
            <a:avLst/>
          </a:prstGeom>
        </p:spPr>
      </p:pic>
      <p:sp>
        <p:nvSpPr>
          <p:cNvPr name="TextBox 8" id="8"/>
          <p:cNvSpPr txBox="true"/>
          <p:nvPr/>
        </p:nvSpPr>
        <p:spPr>
          <a:xfrm rot="0">
            <a:off x="7816653" y="1870195"/>
            <a:ext cx="7203410" cy="1054735"/>
          </a:xfrm>
          <a:prstGeom prst="rect">
            <a:avLst/>
          </a:prstGeom>
        </p:spPr>
        <p:txBody>
          <a:bodyPr anchor="t" rtlCol="false" tIns="0" lIns="0" bIns="0" rIns="0">
            <a:spAutoFit/>
          </a:bodyPr>
          <a:lstStyle/>
          <a:p>
            <a:pPr>
              <a:lnSpc>
                <a:spcPts val="4160"/>
              </a:lnSpc>
            </a:pPr>
            <a:r>
              <a:rPr lang="en-US" sz="3200" spc="320">
                <a:solidFill>
                  <a:srgbClr val="000000"/>
                </a:solidFill>
                <a:latin typeface="Caros 2"/>
              </a:rPr>
              <a:t>BANANA</a:t>
            </a:r>
          </a:p>
          <a:p>
            <a:pPr>
              <a:lnSpc>
                <a:spcPts val="4160"/>
              </a:lnSpc>
            </a:pPr>
            <a:r>
              <a:rPr lang="en-US" sz="3200" spc="320">
                <a:solidFill>
                  <a:srgbClr val="000000"/>
                </a:solidFill>
                <a:latin typeface="Caros 1"/>
              </a:rPr>
              <a:t>TONE WHEY PROTEIN ISOLATE</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blipFill>
          <a:blip r:embed="rId2"/>
          <a:srcRect l="0" t="0" r="0" b="15572"/>
          <a:stretch>
            <a:fillRect/>
          </a:stretch>
        </a:blipFill>
      </p:bgPr>
    </p:bg>
    <p:spTree>
      <p:nvGrpSpPr>
        <p:cNvPr id="1" name=""/>
        <p:cNvGrpSpPr/>
        <p:nvPr/>
      </p:nvGrpSpPr>
      <p:grpSpPr>
        <a:xfrm>
          <a:off x="0" y="0"/>
          <a:ext cx="0" cy="0"/>
          <a:chOff x="0" y="0"/>
          <a:chExt cx="0" cy="0"/>
        </a:xfrm>
      </p:grpSpPr>
      <p:sp>
        <p:nvSpPr>
          <p:cNvPr name="AutoShape 2" id="2"/>
          <p:cNvSpPr/>
          <p:nvPr/>
        </p:nvSpPr>
        <p:spPr>
          <a:xfrm rot="0">
            <a:off x="7715250" y="8267700"/>
            <a:ext cx="10572750" cy="38100"/>
          </a:xfrm>
          <a:prstGeom prst="rect">
            <a:avLst/>
          </a:prstGeom>
          <a:solidFill>
            <a:srgbClr val="FFFFFF"/>
          </a:solidFill>
        </p:spPr>
      </p:sp>
      <p:sp>
        <p:nvSpPr>
          <p:cNvPr name="AutoShape 3" id="3"/>
          <p:cNvSpPr/>
          <p:nvPr/>
        </p:nvSpPr>
        <p:spPr>
          <a:xfrm rot="0">
            <a:off x="1981200" y="-400050"/>
            <a:ext cx="35246" cy="11087100"/>
          </a:xfrm>
          <a:prstGeom prst="rect">
            <a:avLst/>
          </a:prstGeom>
          <a:solidFill>
            <a:srgbClr val="FFFFFF"/>
          </a:solidFill>
        </p:spPr>
      </p:sp>
      <p:sp>
        <p:nvSpPr>
          <p:cNvPr name="AutoShape 4" id="4"/>
          <p:cNvSpPr/>
          <p:nvPr/>
        </p:nvSpPr>
        <p:spPr>
          <a:xfrm rot="0">
            <a:off x="1028700" y="1028700"/>
            <a:ext cx="16230600" cy="8229600"/>
          </a:xfrm>
          <a:prstGeom prst="rect">
            <a:avLst/>
          </a:prstGeom>
          <a:solidFill>
            <a:srgbClr val="FFFFFF"/>
          </a:solidFill>
        </p:spPr>
      </p:sp>
      <p:pic>
        <p:nvPicPr>
          <p:cNvPr name="Picture 5" id="5"/>
          <p:cNvPicPr>
            <a:picLocks noChangeAspect="true"/>
          </p:cNvPicPr>
          <p:nvPr/>
        </p:nvPicPr>
        <p:blipFill>
          <a:blip r:embed="rId3"/>
          <a:srcRect l="22688" t="15291" r="22688" b="8738"/>
          <a:stretch>
            <a:fillRect/>
          </a:stretch>
        </p:blipFill>
        <p:spPr>
          <a:xfrm flipH="false" flipV="false" rot="0">
            <a:off x="4735460" y="3798924"/>
            <a:ext cx="3313927" cy="4609025"/>
          </a:xfrm>
          <a:prstGeom prst="rect">
            <a:avLst/>
          </a:prstGeom>
        </p:spPr>
      </p:pic>
      <p:pic>
        <p:nvPicPr>
          <p:cNvPr name="Picture 6" id="6"/>
          <p:cNvPicPr>
            <a:picLocks noChangeAspect="true"/>
          </p:cNvPicPr>
          <p:nvPr/>
        </p:nvPicPr>
        <p:blipFill>
          <a:blip r:embed="rId4"/>
          <a:srcRect l="0" t="0" r="0" b="0"/>
          <a:stretch>
            <a:fillRect/>
          </a:stretch>
        </p:blipFill>
        <p:spPr>
          <a:xfrm flipH="false" flipV="false" rot="0">
            <a:off x="9483829" y="4172055"/>
            <a:ext cx="3193895" cy="3690355"/>
          </a:xfrm>
          <a:prstGeom prst="rect">
            <a:avLst/>
          </a:prstGeom>
        </p:spPr>
      </p:pic>
      <p:pic>
        <p:nvPicPr>
          <p:cNvPr name="Picture 7" id="7"/>
          <p:cNvPicPr>
            <a:picLocks noChangeAspect="true"/>
          </p:cNvPicPr>
          <p:nvPr/>
        </p:nvPicPr>
        <p:blipFill>
          <a:blip r:embed="rId5"/>
          <a:srcRect l="0" t="0" r="0" b="0"/>
          <a:stretch>
            <a:fillRect/>
          </a:stretch>
        </p:blipFill>
        <p:spPr>
          <a:xfrm flipH="false" flipV="false" rot="-5400000">
            <a:off x="5900283" y="1282806"/>
            <a:ext cx="984281" cy="2833727"/>
          </a:xfrm>
          <a:prstGeom prst="rect">
            <a:avLst/>
          </a:prstGeom>
        </p:spPr>
      </p:pic>
      <p:sp>
        <p:nvSpPr>
          <p:cNvPr name="TextBox 8" id="8"/>
          <p:cNvSpPr txBox="true"/>
          <p:nvPr/>
        </p:nvSpPr>
        <p:spPr>
          <a:xfrm rot="0">
            <a:off x="8780936" y="2137075"/>
            <a:ext cx="6053339" cy="1054735"/>
          </a:xfrm>
          <a:prstGeom prst="rect">
            <a:avLst/>
          </a:prstGeom>
        </p:spPr>
        <p:txBody>
          <a:bodyPr anchor="t" rtlCol="false" tIns="0" lIns="0" bIns="0" rIns="0">
            <a:spAutoFit/>
          </a:bodyPr>
          <a:lstStyle/>
          <a:p>
            <a:pPr>
              <a:lnSpc>
                <a:spcPts val="4160"/>
              </a:lnSpc>
            </a:pPr>
            <a:r>
              <a:rPr lang="en-US" sz="3200" spc="320">
                <a:solidFill>
                  <a:srgbClr val="000000"/>
                </a:solidFill>
                <a:latin typeface="Caros 2"/>
              </a:rPr>
              <a:t>CHOCOLATE</a:t>
            </a:r>
          </a:p>
          <a:p>
            <a:pPr>
              <a:lnSpc>
                <a:spcPts val="4160"/>
              </a:lnSpc>
            </a:pPr>
            <a:r>
              <a:rPr lang="en-US" sz="3200" spc="320">
                <a:solidFill>
                  <a:srgbClr val="000000"/>
                </a:solidFill>
                <a:latin typeface="Caros 2"/>
              </a:rPr>
              <a:t>IMMUNITY BOOSTING</a:t>
            </a:r>
          </a:p>
        </p:txBody>
      </p:sp>
    </p:spTree>
  </p:cSld>
  <p:clrMapOvr>
    <a:masterClrMapping/>
  </p:clrMapOvr>
</p:sld>
</file>

<file path=ppt/slides/slide2.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AutoShape 2" id="2"/>
          <p:cNvSpPr/>
          <p:nvPr/>
        </p:nvSpPr>
        <p:spPr>
          <a:xfrm rot="0">
            <a:off x="1981200" y="-400050"/>
            <a:ext cx="35246" cy="11087100"/>
          </a:xfrm>
          <a:prstGeom prst="rect">
            <a:avLst/>
          </a:prstGeom>
          <a:solidFill>
            <a:srgbClr val="FFFFFF"/>
          </a:solidFill>
        </p:spPr>
      </p:sp>
      <p:sp>
        <p:nvSpPr>
          <p:cNvPr name="AutoShape 3" id="3"/>
          <p:cNvSpPr/>
          <p:nvPr/>
        </p:nvSpPr>
        <p:spPr>
          <a:xfrm rot="0">
            <a:off x="1028700" y="1028700"/>
            <a:ext cx="6778946" cy="8229600"/>
          </a:xfrm>
          <a:prstGeom prst="rect">
            <a:avLst/>
          </a:prstGeom>
          <a:solidFill>
            <a:srgbClr val="FFFFFF"/>
          </a:solidFill>
        </p:spPr>
      </p:sp>
      <p:grpSp>
        <p:nvGrpSpPr>
          <p:cNvPr name="Group 4" id="4"/>
          <p:cNvGrpSpPr/>
          <p:nvPr/>
        </p:nvGrpSpPr>
        <p:grpSpPr>
          <a:xfrm rot="0">
            <a:off x="9024637" y="1173480"/>
            <a:ext cx="8234663" cy="7940040"/>
            <a:chOff x="0" y="0"/>
            <a:chExt cx="10979550" cy="10586720"/>
          </a:xfrm>
        </p:grpSpPr>
        <p:sp>
          <p:nvSpPr>
            <p:cNvPr name="TextBox 5" id="5"/>
            <p:cNvSpPr txBox="true"/>
            <p:nvPr/>
          </p:nvSpPr>
          <p:spPr>
            <a:xfrm rot="0">
              <a:off x="0" y="3972137"/>
              <a:ext cx="10979550" cy="2747010"/>
            </a:xfrm>
            <a:prstGeom prst="rect">
              <a:avLst/>
            </a:prstGeom>
          </p:spPr>
          <p:txBody>
            <a:bodyPr anchor="t" rtlCol="false" tIns="0" lIns="0" bIns="0" rIns="0">
              <a:spAutoFit/>
            </a:bodyPr>
            <a:lstStyle/>
            <a:p>
              <a:pPr>
                <a:lnSpc>
                  <a:spcPts val="4200"/>
                </a:lnSpc>
              </a:pPr>
              <a:r>
                <a:rPr lang="en-US" sz="2800">
                  <a:solidFill>
                    <a:srgbClr val="FFFFFF"/>
                  </a:solidFill>
                  <a:latin typeface="Caros 1"/>
                </a:rPr>
                <a:t>ProviCo Australia is 100% Australian owned and supporting Australian farmers. With manufacturing sites in Truganina and Dennington in Victoria.</a:t>
              </a:r>
            </a:p>
          </p:txBody>
        </p:sp>
        <p:sp>
          <p:nvSpPr>
            <p:cNvPr name="TextBox 6" id="6"/>
            <p:cNvSpPr txBox="true"/>
            <p:nvPr/>
          </p:nvSpPr>
          <p:spPr>
            <a:xfrm rot="0">
              <a:off x="0" y="3121448"/>
              <a:ext cx="10979550" cy="691938"/>
            </a:xfrm>
            <a:prstGeom prst="rect">
              <a:avLst/>
            </a:prstGeom>
          </p:spPr>
          <p:txBody>
            <a:bodyPr anchor="t" rtlCol="false" tIns="0" lIns="0" bIns="0" rIns="0">
              <a:spAutoFit/>
            </a:bodyPr>
            <a:lstStyle/>
            <a:p>
              <a:pPr>
                <a:lnSpc>
                  <a:spcPts val="4160"/>
                </a:lnSpc>
              </a:pPr>
              <a:r>
                <a:rPr lang="en-US" sz="3200" spc="320">
                  <a:solidFill>
                    <a:srgbClr val="FFFFFF"/>
                  </a:solidFill>
                  <a:latin typeface="Caros 2"/>
                </a:rPr>
                <a:t>PROVICO AUSTRALIA</a:t>
              </a:r>
            </a:p>
          </p:txBody>
        </p:sp>
        <p:sp>
          <p:nvSpPr>
            <p:cNvPr name="TextBox 7" id="7"/>
            <p:cNvSpPr txBox="true"/>
            <p:nvPr/>
          </p:nvSpPr>
          <p:spPr>
            <a:xfrm rot="0">
              <a:off x="0" y="8538210"/>
              <a:ext cx="10979550" cy="2048510"/>
            </a:xfrm>
            <a:prstGeom prst="rect">
              <a:avLst/>
            </a:prstGeom>
          </p:spPr>
          <p:txBody>
            <a:bodyPr anchor="t" rtlCol="false" tIns="0" lIns="0" bIns="0" rIns="0">
              <a:spAutoFit/>
            </a:bodyPr>
            <a:lstStyle/>
            <a:p>
              <a:pPr>
                <a:lnSpc>
                  <a:spcPts val="4200"/>
                </a:lnSpc>
              </a:pPr>
              <a:r>
                <a:rPr lang="en-US" sz="2800">
                  <a:solidFill>
                    <a:srgbClr val="FFFFFF"/>
                  </a:solidFill>
                  <a:latin typeface="Caros 1"/>
                </a:rPr>
                <a:t>100% Australian owned and operated, all Peak Nutritionals products are processed at our fully accredited factory in Melbourne, Victoria.</a:t>
              </a:r>
            </a:p>
          </p:txBody>
        </p:sp>
        <p:sp>
          <p:nvSpPr>
            <p:cNvPr name="TextBox 8" id="8"/>
            <p:cNvSpPr txBox="true"/>
            <p:nvPr/>
          </p:nvSpPr>
          <p:spPr>
            <a:xfrm rot="0">
              <a:off x="0" y="7687522"/>
              <a:ext cx="10979550" cy="691938"/>
            </a:xfrm>
            <a:prstGeom prst="rect">
              <a:avLst/>
            </a:prstGeom>
          </p:spPr>
          <p:txBody>
            <a:bodyPr anchor="t" rtlCol="false" tIns="0" lIns="0" bIns="0" rIns="0">
              <a:spAutoFit/>
            </a:bodyPr>
            <a:lstStyle/>
            <a:p>
              <a:pPr>
                <a:lnSpc>
                  <a:spcPts val="4160"/>
                </a:lnSpc>
              </a:pPr>
              <a:r>
                <a:rPr lang="en-US" sz="3200" spc="320">
                  <a:solidFill>
                    <a:srgbClr val="FFFFFF"/>
                  </a:solidFill>
                  <a:latin typeface="Caros 2"/>
                </a:rPr>
                <a:t>PEAK NUTRITIONALS</a:t>
              </a:r>
            </a:p>
          </p:txBody>
        </p:sp>
        <p:sp>
          <p:nvSpPr>
            <p:cNvPr name="TextBox 9" id="9"/>
            <p:cNvSpPr txBox="true"/>
            <p:nvPr/>
          </p:nvSpPr>
          <p:spPr>
            <a:xfrm rot="0">
              <a:off x="0" y="803063"/>
              <a:ext cx="10979550" cy="1350010"/>
            </a:xfrm>
            <a:prstGeom prst="rect">
              <a:avLst/>
            </a:prstGeom>
          </p:spPr>
          <p:txBody>
            <a:bodyPr anchor="t" rtlCol="false" tIns="0" lIns="0" bIns="0" rIns="0">
              <a:spAutoFit/>
            </a:bodyPr>
            <a:lstStyle/>
            <a:p>
              <a:pPr>
                <a:lnSpc>
                  <a:spcPts val="4200"/>
                </a:lnSpc>
              </a:pPr>
              <a:r>
                <a:rPr lang="en-US" sz="2800">
                  <a:solidFill>
                    <a:srgbClr val="FFFFFF"/>
                  </a:solidFill>
                  <a:latin typeface="Caros 1"/>
                </a:rPr>
                <a:t>Peak Nutritionals is 100% owned by Australian company, ProviCo Australia. </a:t>
              </a:r>
            </a:p>
          </p:txBody>
        </p:sp>
        <p:sp>
          <p:nvSpPr>
            <p:cNvPr name="TextBox 10" id="10"/>
            <p:cNvSpPr txBox="true"/>
            <p:nvPr/>
          </p:nvSpPr>
          <p:spPr>
            <a:xfrm rot="0">
              <a:off x="0" y="-47625"/>
              <a:ext cx="10979550" cy="691938"/>
            </a:xfrm>
            <a:prstGeom prst="rect">
              <a:avLst/>
            </a:prstGeom>
          </p:spPr>
          <p:txBody>
            <a:bodyPr anchor="t" rtlCol="false" tIns="0" lIns="0" bIns="0" rIns="0">
              <a:spAutoFit/>
            </a:bodyPr>
            <a:lstStyle/>
            <a:p>
              <a:pPr>
                <a:lnSpc>
                  <a:spcPts val="4160"/>
                </a:lnSpc>
              </a:pPr>
              <a:r>
                <a:rPr lang="en-US" sz="3200" spc="320">
                  <a:solidFill>
                    <a:srgbClr val="FFFFFF"/>
                  </a:solidFill>
                  <a:latin typeface="Caros 2"/>
                </a:rPr>
                <a:t>PARENT COMPANY</a:t>
              </a:r>
            </a:p>
          </p:txBody>
        </p:sp>
      </p:grpSp>
      <p:sp>
        <p:nvSpPr>
          <p:cNvPr name="TextBox 11" id="11"/>
          <p:cNvSpPr txBox="true"/>
          <p:nvPr/>
        </p:nvSpPr>
        <p:spPr>
          <a:xfrm rot="0">
            <a:off x="1549304" y="5890260"/>
            <a:ext cx="5737738" cy="2811780"/>
          </a:xfrm>
          <a:prstGeom prst="rect">
            <a:avLst/>
          </a:prstGeom>
        </p:spPr>
        <p:txBody>
          <a:bodyPr anchor="t" rtlCol="false" tIns="0" lIns="0" bIns="0" rIns="0">
            <a:spAutoFit/>
          </a:bodyPr>
          <a:lstStyle/>
          <a:p>
            <a:pPr>
              <a:lnSpc>
                <a:spcPts val="7200"/>
              </a:lnSpc>
            </a:pPr>
            <a:r>
              <a:rPr lang="en-US" sz="7200" spc="-215">
                <a:solidFill>
                  <a:srgbClr val="000000"/>
                </a:solidFill>
                <a:latin typeface="Caros 2"/>
              </a:rPr>
              <a:t>PROTEIN VITAMIN COMPANY</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blipFill>
          <a:blip r:embed="rId2"/>
          <a:srcRect l="0" t="21121" r="11118" b="3977"/>
          <a:stretch>
            <a:fillRect/>
          </a:stretch>
        </a:blipFill>
      </p:bgPr>
    </p:bg>
    <p:spTree>
      <p:nvGrpSpPr>
        <p:cNvPr id="1" name=""/>
        <p:cNvGrpSpPr/>
        <p:nvPr/>
      </p:nvGrpSpPr>
      <p:grpSpPr>
        <a:xfrm>
          <a:off x="0" y="0"/>
          <a:ext cx="0" cy="0"/>
          <a:chOff x="0" y="0"/>
          <a:chExt cx="0" cy="0"/>
        </a:xfrm>
      </p:grpSpPr>
      <p:grpSp>
        <p:nvGrpSpPr>
          <p:cNvPr name="Group 2" id="2"/>
          <p:cNvGrpSpPr/>
          <p:nvPr/>
        </p:nvGrpSpPr>
        <p:grpSpPr>
          <a:xfrm rot="0">
            <a:off x="0" y="7431803"/>
            <a:ext cx="18526125" cy="1826497"/>
            <a:chOff x="0" y="0"/>
            <a:chExt cx="24701500" cy="2435329"/>
          </a:xfrm>
        </p:grpSpPr>
        <p:grpSp>
          <p:nvGrpSpPr>
            <p:cNvPr name="Group 3" id="3"/>
            <p:cNvGrpSpPr/>
            <p:nvPr/>
          </p:nvGrpSpPr>
          <p:grpSpPr>
            <a:xfrm rot="0">
              <a:off x="0" y="0"/>
              <a:ext cx="24701500" cy="2435329"/>
              <a:chOff x="0" y="0"/>
              <a:chExt cx="4308468" cy="424773"/>
            </a:xfrm>
          </p:grpSpPr>
          <p:sp>
            <p:nvSpPr>
              <p:cNvPr name="Freeform 4" id="4"/>
              <p:cNvSpPr/>
              <p:nvPr/>
            </p:nvSpPr>
            <p:spPr>
              <a:xfrm>
                <a:off x="0" y="0"/>
                <a:ext cx="4308468" cy="424773"/>
              </a:xfrm>
              <a:custGeom>
                <a:avLst/>
                <a:gdLst/>
                <a:ahLst/>
                <a:cxnLst/>
                <a:rect r="r" b="b" t="t" l="l"/>
                <a:pathLst>
                  <a:path h="424773" w="4308468">
                    <a:moveTo>
                      <a:pt x="0" y="0"/>
                    </a:moveTo>
                    <a:lnTo>
                      <a:pt x="4308468" y="0"/>
                    </a:lnTo>
                    <a:lnTo>
                      <a:pt x="4308468" y="424773"/>
                    </a:lnTo>
                    <a:lnTo>
                      <a:pt x="0" y="424773"/>
                    </a:lnTo>
                    <a:close/>
                  </a:path>
                </a:pathLst>
              </a:custGeom>
              <a:solidFill>
                <a:srgbClr val="111111"/>
              </a:solidFill>
            </p:spPr>
          </p:sp>
        </p:grpSp>
        <p:pic>
          <p:nvPicPr>
            <p:cNvPr name="Picture 5" id="5"/>
            <p:cNvPicPr>
              <a:picLocks noChangeAspect="true"/>
            </p:cNvPicPr>
            <p:nvPr/>
          </p:nvPicPr>
          <p:blipFill>
            <a:blip r:embed="rId3"/>
            <a:srcRect l="0" t="0" r="0" b="0"/>
            <a:stretch>
              <a:fillRect/>
            </a:stretch>
          </p:blipFill>
          <p:spPr>
            <a:xfrm flipH="false" flipV="false" rot="0">
              <a:off x="2316871" y="590033"/>
              <a:ext cx="2786070" cy="1255262"/>
            </a:xfrm>
            <a:prstGeom prst="rect">
              <a:avLst/>
            </a:prstGeom>
          </p:spPr>
        </p:pic>
        <p:pic>
          <p:nvPicPr>
            <p:cNvPr name="Picture 6" id="6"/>
            <p:cNvPicPr>
              <a:picLocks noChangeAspect="true"/>
            </p:cNvPicPr>
            <p:nvPr/>
          </p:nvPicPr>
          <p:blipFill>
            <a:blip r:embed="rId4"/>
            <a:srcRect l="0" t="0" r="0" b="0"/>
            <a:stretch>
              <a:fillRect/>
            </a:stretch>
          </p:blipFill>
          <p:spPr>
            <a:xfrm flipH="false" flipV="false" rot="0">
              <a:off x="6090621" y="715336"/>
              <a:ext cx="3450778" cy="1004657"/>
            </a:xfrm>
            <a:prstGeom prst="rect">
              <a:avLst/>
            </a:prstGeom>
          </p:spPr>
        </p:pic>
        <p:pic>
          <p:nvPicPr>
            <p:cNvPr name="Picture 7" id="7"/>
            <p:cNvPicPr>
              <a:picLocks noChangeAspect="true"/>
            </p:cNvPicPr>
            <p:nvPr/>
          </p:nvPicPr>
          <p:blipFill>
            <a:blip r:embed="rId5"/>
            <a:srcRect l="0" t="0" r="0" b="0"/>
            <a:stretch>
              <a:fillRect/>
            </a:stretch>
          </p:blipFill>
          <p:spPr>
            <a:xfrm flipH="false" flipV="false" rot="0">
              <a:off x="10764744" y="477727"/>
              <a:ext cx="1990912" cy="1479876"/>
            </a:xfrm>
            <a:prstGeom prst="rect">
              <a:avLst/>
            </a:prstGeom>
          </p:spPr>
        </p:pic>
        <p:pic>
          <p:nvPicPr>
            <p:cNvPr name="Picture 8" id="8"/>
            <p:cNvPicPr>
              <a:picLocks noChangeAspect="true"/>
            </p:cNvPicPr>
            <p:nvPr/>
          </p:nvPicPr>
          <p:blipFill>
            <a:blip r:embed="rId6"/>
            <a:srcRect l="0" t="0" r="0" b="0"/>
            <a:stretch>
              <a:fillRect/>
            </a:stretch>
          </p:blipFill>
          <p:spPr>
            <a:xfrm flipH="false" flipV="false" rot="0">
              <a:off x="13938965" y="608832"/>
              <a:ext cx="3652994" cy="1217665"/>
            </a:xfrm>
            <a:prstGeom prst="rect">
              <a:avLst/>
            </a:prstGeom>
          </p:spPr>
        </p:pic>
        <p:pic>
          <p:nvPicPr>
            <p:cNvPr name="Picture 9" id="9"/>
            <p:cNvPicPr>
              <a:picLocks noChangeAspect="true"/>
            </p:cNvPicPr>
            <p:nvPr/>
          </p:nvPicPr>
          <p:blipFill>
            <a:blip r:embed="rId7"/>
            <a:srcRect l="0" t="0" r="0" b="0"/>
            <a:stretch>
              <a:fillRect/>
            </a:stretch>
          </p:blipFill>
          <p:spPr>
            <a:xfrm flipH="false" flipV="false" rot="0">
              <a:off x="18610600" y="731632"/>
              <a:ext cx="3678220" cy="934467"/>
            </a:xfrm>
            <a:prstGeom prst="rect">
              <a:avLst/>
            </a:prstGeom>
          </p:spPr>
        </p:pic>
      </p:grpSp>
      <p:sp>
        <p:nvSpPr>
          <p:cNvPr name="TextBox 10" id="10"/>
          <p:cNvSpPr txBox="true"/>
          <p:nvPr/>
        </p:nvSpPr>
        <p:spPr>
          <a:xfrm rot="0">
            <a:off x="4389181" y="5338976"/>
            <a:ext cx="8747638" cy="876935"/>
          </a:xfrm>
          <a:prstGeom prst="rect">
            <a:avLst/>
          </a:prstGeom>
        </p:spPr>
        <p:txBody>
          <a:bodyPr anchor="t" rtlCol="false" tIns="0" lIns="0" bIns="0" rIns="0">
            <a:spAutoFit/>
          </a:bodyPr>
          <a:lstStyle/>
          <a:p>
            <a:pPr algn="ctr">
              <a:lnSpc>
                <a:spcPts val="6400"/>
              </a:lnSpc>
            </a:pPr>
            <a:r>
              <a:rPr lang="en-US" sz="6400" spc="-192">
                <a:solidFill>
                  <a:srgbClr val="FFFFFF"/>
                </a:solidFill>
                <a:latin typeface="Caros 1"/>
              </a:rPr>
              <a:t>TRUSTED BY</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9878" t="6179" r="9878" b="0"/>
          <a:stretch>
            <a:fillRect/>
          </a:stretch>
        </p:blipFill>
        <p:spPr>
          <a:xfrm flipH="false" flipV="false" rot="0">
            <a:off x="0" y="0"/>
            <a:ext cx="7372350" cy="10287000"/>
          </a:xfrm>
          <a:prstGeom prst="rect">
            <a:avLst/>
          </a:prstGeom>
        </p:spPr>
      </p:pic>
      <p:sp>
        <p:nvSpPr>
          <p:cNvPr name="AutoShape 3" id="3"/>
          <p:cNvSpPr/>
          <p:nvPr/>
        </p:nvSpPr>
        <p:spPr>
          <a:xfrm rot="0">
            <a:off x="1533525" y="-400050"/>
            <a:ext cx="35246" cy="11087100"/>
          </a:xfrm>
          <a:prstGeom prst="rect">
            <a:avLst/>
          </a:prstGeom>
          <a:solidFill>
            <a:srgbClr val="FFFFFF"/>
          </a:solidFill>
        </p:spPr>
      </p:sp>
      <p:grpSp>
        <p:nvGrpSpPr>
          <p:cNvPr name="Group 4" id="4"/>
          <p:cNvGrpSpPr/>
          <p:nvPr/>
        </p:nvGrpSpPr>
        <p:grpSpPr>
          <a:xfrm rot="-5400000">
            <a:off x="-2581275" y="4633117"/>
            <a:ext cx="8229600" cy="1020766"/>
            <a:chOff x="0" y="0"/>
            <a:chExt cx="10972800" cy="1361022"/>
          </a:xfrm>
        </p:grpSpPr>
        <p:sp>
          <p:nvSpPr>
            <p:cNvPr name="AutoShape 5" id="5"/>
            <p:cNvSpPr/>
            <p:nvPr/>
          </p:nvSpPr>
          <p:spPr>
            <a:xfrm rot="0">
              <a:off x="0" y="0"/>
              <a:ext cx="10972800" cy="1361022"/>
            </a:xfrm>
            <a:prstGeom prst="rect">
              <a:avLst/>
            </a:prstGeom>
            <a:solidFill>
              <a:srgbClr val="FFFFFF"/>
            </a:solidFill>
          </p:spPr>
        </p:sp>
        <p:sp>
          <p:nvSpPr>
            <p:cNvPr name="TextBox 6" id="6"/>
            <p:cNvSpPr txBox="true"/>
            <p:nvPr/>
          </p:nvSpPr>
          <p:spPr>
            <a:xfrm rot="0">
              <a:off x="727083" y="411906"/>
              <a:ext cx="9518634" cy="508635"/>
            </a:xfrm>
            <a:prstGeom prst="rect">
              <a:avLst/>
            </a:prstGeom>
          </p:spPr>
          <p:txBody>
            <a:bodyPr anchor="t" rtlCol="false" tIns="0" lIns="0" bIns="0" rIns="0">
              <a:spAutoFit/>
            </a:bodyPr>
            <a:lstStyle/>
            <a:p>
              <a:pPr algn="ctr">
                <a:lnSpc>
                  <a:spcPts val="3120"/>
                </a:lnSpc>
              </a:pPr>
              <a:r>
                <a:rPr lang="en-US" sz="2400" spc="360">
                  <a:solidFill>
                    <a:srgbClr val="000000"/>
                  </a:solidFill>
                  <a:latin typeface="HK Grotesk Light"/>
                </a:rPr>
                <a:t>PROTEIN VITAMIN COMPANY</a:t>
              </a:r>
            </a:p>
          </p:txBody>
        </p:sp>
      </p:grpSp>
      <p:sp>
        <p:nvSpPr>
          <p:cNvPr name="TextBox 7" id="7"/>
          <p:cNvSpPr txBox="true"/>
          <p:nvPr/>
        </p:nvSpPr>
        <p:spPr>
          <a:xfrm rot="0">
            <a:off x="8674732" y="5412611"/>
            <a:ext cx="8366638" cy="512445"/>
          </a:xfrm>
          <a:prstGeom prst="rect">
            <a:avLst/>
          </a:prstGeom>
        </p:spPr>
        <p:txBody>
          <a:bodyPr anchor="t" rtlCol="false" tIns="0" lIns="0" bIns="0" rIns="0">
            <a:spAutoFit/>
          </a:bodyPr>
          <a:lstStyle/>
          <a:p>
            <a:pPr algn="r">
              <a:lnSpc>
                <a:spcPts val="4200"/>
              </a:lnSpc>
            </a:pPr>
            <a:r>
              <a:rPr lang="en-US" sz="2800">
                <a:solidFill>
                  <a:srgbClr val="FFFFFF"/>
                </a:solidFill>
                <a:latin typeface="Caros 1"/>
              </a:rPr>
              <a:t>03 9394 3800</a:t>
            </a:r>
          </a:p>
        </p:txBody>
      </p:sp>
      <p:sp>
        <p:nvSpPr>
          <p:cNvPr name="TextBox 8" id="8"/>
          <p:cNvSpPr txBox="true"/>
          <p:nvPr/>
        </p:nvSpPr>
        <p:spPr>
          <a:xfrm rot="0">
            <a:off x="8674732" y="4786501"/>
            <a:ext cx="8366638" cy="530860"/>
          </a:xfrm>
          <a:prstGeom prst="rect">
            <a:avLst/>
          </a:prstGeom>
        </p:spPr>
        <p:txBody>
          <a:bodyPr anchor="t" rtlCol="false" tIns="0" lIns="0" bIns="0" rIns="0">
            <a:spAutoFit/>
          </a:bodyPr>
          <a:lstStyle/>
          <a:p>
            <a:pPr algn="r">
              <a:lnSpc>
                <a:spcPts val="4160"/>
              </a:lnSpc>
            </a:pPr>
            <a:r>
              <a:rPr lang="en-US" sz="3200" spc="320">
                <a:solidFill>
                  <a:srgbClr val="FFFFFF"/>
                </a:solidFill>
                <a:latin typeface="Caros 2"/>
              </a:rPr>
              <a:t>PHONE NUMBER</a:t>
            </a:r>
          </a:p>
        </p:txBody>
      </p:sp>
      <p:sp>
        <p:nvSpPr>
          <p:cNvPr name="TextBox 9" id="9"/>
          <p:cNvSpPr txBox="true"/>
          <p:nvPr/>
        </p:nvSpPr>
        <p:spPr>
          <a:xfrm rot="0">
            <a:off x="8674732" y="7265541"/>
            <a:ext cx="8366638" cy="512445"/>
          </a:xfrm>
          <a:prstGeom prst="rect">
            <a:avLst/>
          </a:prstGeom>
        </p:spPr>
        <p:txBody>
          <a:bodyPr anchor="t" rtlCol="false" tIns="0" lIns="0" bIns="0" rIns="0">
            <a:spAutoFit/>
          </a:bodyPr>
          <a:lstStyle/>
          <a:p>
            <a:pPr algn="r">
              <a:lnSpc>
                <a:spcPts val="4200"/>
              </a:lnSpc>
            </a:pPr>
            <a:r>
              <a:rPr lang="en-US" sz="2800">
                <a:solidFill>
                  <a:srgbClr val="FFFFFF"/>
                </a:solidFill>
                <a:latin typeface="Caros 1"/>
              </a:rPr>
              <a:t>hannah@peaknutritionals.com.au</a:t>
            </a:r>
          </a:p>
        </p:txBody>
      </p:sp>
      <p:sp>
        <p:nvSpPr>
          <p:cNvPr name="TextBox 10" id="10"/>
          <p:cNvSpPr txBox="true"/>
          <p:nvPr/>
        </p:nvSpPr>
        <p:spPr>
          <a:xfrm rot="0">
            <a:off x="8674732" y="6639431"/>
            <a:ext cx="8366638" cy="530860"/>
          </a:xfrm>
          <a:prstGeom prst="rect">
            <a:avLst/>
          </a:prstGeom>
        </p:spPr>
        <p:txBody>
          <a:bodyPr anchor="t" rtlCol="false" tIns="0" lIns="0" bIns="0" rIns="0">
            <a:spAutoFit/>
          </a:bodyPr>
          <a:lstStyle/>
          <a:p>
            <a:pPr algn="r">
              <a:lnSpc>
                <a:spcPts val="4160"/>
              </a:lnSpc>
            </a:pPr>
            <a:r>
              <a:rPr lang="en-US" sz="3200" spc="320">
                <a:solidFill>
                  <a:srgbClr val="FFFFFF"/>
                </a:solidFill>
                <a:latin typeface="Caros 2"/>
              </a:rPr>
              <a:t>EMAIL ADDRESS</a:t>
            </a:r>
          </a:p>
        </p:txBody>
      </p:sp>
      <p:sp>
        <p:nvSpPr>
          <p:cNvPr name="TextBox 11" id="11"/>
          <p:cNvSpPr txBox="true"/>
          <p:nvPr/>
        </p:nvSpPr>
        <p:spPr>
          <a:xfrm rot="0">
            <a:off x="8674732" y="3559681"/>
            <a:ext cx="8366638" cy="512445"/>
          </a:xfrm>
          <a:prstGeom prst="rect">
            <a:avLst/>
          </a:prstGeom>
        </p:spPr>
        <p:txBody>
          <a:bodyPr anchor="t" rtlCol="false" tIns="0" lIns="0" bIns="0" rIns="0">
            <a:spAutoFit/>
          </a:bodyPr>
          <a:lstStyle/>
          <a:p>
            <a:pPr algn="r">
              <a:lnSpc>
                <a:spcPts val="4200"/>
              </a:lnSpc>
            </a:pPr>
            <a:r>
              <a:rPr lang="en-US" sz="2800">
                <a:solidFill>
                  <a:srgbClr val="FFFFFF"/>
                </a:solidFill>
                <a:latin typeface="Caros 1"/>
              </a:rPr>
              <a:t>37-39 Jessica Way, Truganina, VIC 3029</a:t>
            </a:r>
          </a:p>
        </p:txBody>
      </p:sp>
      <p:sp>
        <p:nvSpPr>
          <p:cNvPr name="TextBox 12" id="12"/>
          <p:cNvSpPr txBox="true"/>
          <p:nvPr/>
        </p:nvSpPr>
        <p:spPr>
          <a:xfrm rot="0">
            <a:off x="8674732" y="2933571"/>
            <a:ext cx="8366638" cy="530860"/>
          </a:xfrm>
          <a:prstGeom prst="rect">
            <a:avLst/>
          </a:prstGeom>
        </p:spPr>
        <p:txBody>
          <a:bodyPr anchor="t" rtlCol="false" tIns="0" lIns="0" bIns="0" rIns="0">
            <a:spAutoFit/>
          </a:bodyPr>
          <a:lstStyle/>
          <a:p>
            <a:pPr algn="r">
              <a:lnSpc>
                <a:spcPts val="4160"/>
              </a:lnSpc>
            </a:pPr>
            <a:r>
              <a:rPr lang="en-US" sz="3200" spc="320">
                <a:solidFill>
                  <a:srgbClr val="FFFFFF"/>
                </a:solidFill>
                <a:latin typeface="Caros 2"/>
              </a:rPr>
              <a:t>ADDRESS</a:t>
            </a:r>
          </a:p>
        </p:txBody>
      </p:sp>
      <p:sp>
        <p:nvSpPr>
          <p:cNvPr name="TextBox 13" id="13"/>
          <p:cNvSpPr txBox="true"/>
          <p:nvPr/>
        </p:nvSpPr>
        <p:spPr>
          <a:xfrm rot="0">
            <a:off x="8674732" y="1934094"/>
            <a:ext cx="8366638" cy="512445"/>
          </a:xfrm>
          <a:prstGeom prst="rect">
            <a:avLst/>
          </a:prstGeom>
        </p:spPr>
        <p:txBody>
          <a:bodyPr anchor="t" rtlCol="false" tIns="0" lIns="0" bIns="0" rIns="0">
            <a:spAutoFit/>
          </a:bodyPr>
          <a:lstStyle/>
          <a:p>
            <a:pPr algn="r">
              <a:lnSpc>
                <a:spcPts val="4200"/>
              </a:lnSpc>
            </a:pPr>
            <a:r>
              <a:rPr lang="en-US" sz="2800">
                <a:solidFill>
                  <a:srgbClr val="FFFFFF"/>
                </a:solidFill>
                <a:latin typeface="Caros 1"/>
              </a:rPr>
              <a:t>Sales &amp; Marketing Manager</a:t>
            </a:r>
          </a:p>
        </p:txBody>
      </p:sp>
      <p:sp>
        <p:nvSpPr>
          <p:cNvPr name="TextBox 14" id="14"/>
          <p:cNvSpPr txBox="true"/>
          <p:nvPr/>
        </p:nvSpPr>
        <p:spPr>
          <a:xfrm rot="0">
            <a:off x="8674732" y="1307984"/>
            <a:ext cx="8366638" cy="530860"/>
          </a:xfrm>
          <a:prstGeom prst="rect">
            <a:avLst/>
          </a:prstGeom>
        </p:spPr>
        <p:txBody>
          <a:bodyPr anchor="t" rtlCol="false" tIns="0" lIns="0" bIns="0" rIns="0">
            <a:spAutoFit/>
          </a:bodyPr>
          <a:lstStyle/>
          <a:p>
            <a:pPr algn="r">
              <a:lnSpc>
                <a:spcPts val="4160"/>
              </a:lnSpc>
            </a:pPr>
            <a:r>
              <a:rPr lang="en-US" sz="3200" spc="320">
                <a:solidFill>
                  <a:srgbClr val="FFFFFF"/>
                </a:solidFill>
                <a:latin typeface="Caros 2"/>
              </a:rPr>
              <a:t>HANNAH TORRES</a:t>
            </a:r>
          </a:p>
        </p:txBody>
      </p:sp>
    </p:spTree>
  </p:cSld>
  <p:clrMapOvr>
    <a:masterClrMapping/>
  </p:clrMapOvr>
</p:sld>
</file>

<file path=ppt/slides/slide3.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AutoShape 2" id="2"/>
          <p:cNvSpPr/>
          <p:nvPr/>
        </p:nvSpPr>
        <p:spPr>
          <a:xfrm rot="0">
            <a:off x="1981200" y="-400050"/>
            <a:ext cx="35246" cy="11087100"/>
          </a:xfrm>
          <a:prstGeom prst="rect">
            <a:avLst/>
          </a:prstGeom>
          <a:solidFill>
            <a:srgbClr val="FFFFFF"/>
          </a:solidFill>
        </p:spPr>
      </p:sp>
      <p:sp>
        <p:nvSpPr>
          <p:cNvPr name="AutoShape 3" id="3"/>
          <p:cNvSpPr/>
          <p:nvPr/>
        </p:nvSpPr>
        <p:spPr>
          <a:xfrm rot="0">
            <a:off x="1028700" y="1028700"/>
            <a:ext cx="6778946" cy="8229600"/>
          </a:xfrm>
          <a:prstGeom prst="rect">
            <a:avLst/>
          </a:prstGeom>
          <a:solidFill>
            <a:srgbClr val="FFFFFF"/>
          </a:solidFill>
        </p:spPr>
      </p:sp>
      <p:grpSp>
        <p:nvGrpSpPr>
          <p:cNvPr name="Group 4" id="4"/>
          <p:cNvGrpSpPr/>
          <p:nvPr/>
        </p:nvGrpSpPr>
        <p:grpSpPr>
          <a:xfrm rot="0">
            <a:off x="9024637" y="1714929"/>
            <a:ext cx="8234663" cy="6610985"/>
            <a:chOff x="0" y="0"/>
            <a:chExt cx="10979550" cy="8814647"/>
          </a:xfrm>
        </p:grpSpPr>
        <p:sp>
          <p:nvSpPr>
            <p:cNvPr name="TextBox 5" id="5"/>
            <p:cNvSpPr txBox="true"/>
            <p:nvPr/>
          </p:nvSpPr>
          <p:spPr>
            <a:xfrm rot="0">
              <a:off x="0" y="5369137"/>
              <a:ext cx="10979550" cy="3445510"/>
            </a:xfrm>
            <a:prstGeom prst="rect">
              <a:avLst/>
            </a:prstGeom>
          </p:spPr>
          <p:txBody>
            <a:bodyPr anchor="t" rtlCol="false" tIns="0" lIns="0" bIns="0" rIns="0">
              <a:spAutoFit/>
            </a:bodyPr>
            <a:lstStyle/>
            <a:p>
              <a:pPr>
                <a:lnSpc>
                  <a:spcPts val="4200"/>
                </a:lnSpc>
              </a:pPr>
              <a:r>
                <a:rPr lang="en-US" sz="2800">
                  <a:solidFill>
                    <a:srgbClr val="FFFFFF"/>
                  </a:solidFill>
                  <a:latin typeface="Caros 1"/>
                </a:rPr>
                <a:t>Responsible for one of Australia's greatest inventions, it was in 1915, during WWI that George created Aspro. A product desperately needed after Germany cut the supply of Aspirin to Australia during this time.</a:t>
              </a:r>
            </a:p>
          </p:txBody>
        </p:sp>
        <p:sp>
          <p:nvSpPr>
            <p:cNvPr name="TextBox 6" id="6"/>
            <p:cNvSpPr txBox="true"/>
            <p:nvPr/>
          </p:nvSpPr>
          <p:spPr>
            <a:xfrm rot="0">
              <a:off x="0" y="4518448"/>
              <a:ext cx="10979550" cy="691938"/>
            </a:xfrm>
            <a:prstGeom prst="rect">
              <a:avLst/>
            </a:prstGeom>
          </p:spPr>
          <p:txBody>
            <a:bodyPr anchor="t" rtlCol="false" tIns="0" lIns="0" bIns="0" rIns="0">
              <a:spAutoFit/>
            </a:bodyPr>
            <a:lstStyle/>
            <a:p>
              <a:pPr>
                <a:lnSpc>
                  <a:spcPts val="4160"/>
                </a:lnSpc>
              </a:pPr>
              <a:r>
                <a:rPr lang="en-US" sz="3200" spc="320">
                  <a:solidFill>
                    <a:srgbClr val="FFFFFF"/>
                  </a:solidFill>
                  <a:latin typeface="Caros 2"/>
                </a:rPr>
                <a:t>INVENTION OF ASPRO</a:t>
              </a:r>
            </a:p>
          </p:txBody>
        </p:sp>
        <p:sp>
          <p:nvSpPr>
            <p:cNvPr name="TextBox 7" id="7"/>
            <p:cNvSpPr txBox="true"/>
            <p:nvPr/>
          </p:nvSpPr>
          <p:spPr>
            <a:xfrm rot="0">
              <a:off x="0" y="803063"/>
              <a:ext cx="10979550" cy="2747010"/>
            </a:xfrm>
            <a:prstGeom prst="rect">
              <a:avLst/>
            </a:prstGeom>
          </p:spPr>
          <p:txBody>
            <a:bodyPr anchor="t" rtlCol="false" tIns="0" lIns="0" bIns="0" rIns="0">
              <a:spAutoFit/>
            </a:bodyPr>
            <a:lstStyle/>
            <a:p>
              <a:pPr>
                <a:lnSpc>
                  <a:spcPts val="4200"/>
                </a:lnSpc>
              </a:pPr>
              <a:r>
                <a:rPr lang="en-US" sz="2800">
                  <a:solidFill>
                    <a:srgbClr val="FFFFFF"/>
                  </a:solidFill>
                  <a:latin typeface="Caros 1"/>
                </a:rPr>
                <a:t>The family behind ProviCo Australia, the Nicholas Group started when Pharmacist George Nicholas (founder) opened his first pharmacy on Punt Rd, Windsor in July 1912.</a:t>
              </a:r>
            </a:p>
          </p:txBody>
        </p:sp>
        <p:sp>
          <p:nvSpPr>
            <p:cNvPr name="TextBox 8" id="8"/>
            <p:cNvSpPr txBox="true"/>
            <p:nvPr/>
          </p:nvSpPr>
          <p:spPr>
            <a:xfrm rot="0">
              <a:off x="0" y="-47625"/>
              <a:ext cx="10979550" cy="691938"/>
            </a:xfrm>
            <a:prstGeom prst="rect">
              <a:avLst/>
            </a:prstGeom>
          </p:spPr>
          <p:txBody>
            <a:bodyPr anchor="t" rtlCol="false" tIns="0" lIns="0" bIns="0" rIns="0">
              <a:spAutoFit/>
            </a:bodyPr>
            <a:lstStyle/>
            <a:p>
              <a:pPr>
                <a:lnSpc>
                  <a:spcPts val="4160"/>
                </a:lnSpc>
              </a:pPr>
              <a:r>
                <a:rPr lang="en-US" sz="3200" spc="320">
                  <a:solidFill>
                    <a:srgbClr val="FFFFFF"/>
                  </a:solidFill>
                  <a:latin typeface="Caros 2"/>
                </a:rPr>
                <a:t>COMPANY BLOOD LINE</a:t>
              </a:r>
            </a:p>
          </p:txBody>
        </p:sp>
      </p:grpSp>
      <p:sp>
        <p:nvSpPr>
          <p:cNvPr name="TextBox 9" id="9"/>
          <p:cNvSpPr txBox="true"/>
          <p:nvPr/>
        </p:nvSpPr>
        <p:spPr>
          <a:xfrm rot="0">
            <a:off x="1549304" y="5890260"/>
            <a:ext cx="5737738" cy="2811780"/>
          </a:xfrm>
          <a:prstGeom prst="rect">
            <a:avLst/>
          </a:prstGeom>
        </p:spPr>
        <p:txBody>
          <a:bodyPr anchor="t" rtlCol="false" tIns="0" lIns="0" bIns="0" rIns="0">
            <a:spAutoFit/>
          </a:bodyPr>
          <a:lstStyle/>
          <a:p>
            <a:pPr>
              <a:lnSpc>
                <a:spcPts val="7200"/>
              </a:lnSpc>
            </a:pPr>
            <a:r>
              <a:rPr lang="en-US" sz="7200" spc="-215">
                <a:solidFill>
                  <a:srgbClr val="000000"/>
                </a:solidFill>
                <a:latin typeface="Caros 2"/>
              </a:rPr>
              <a:t>NICHOLAS</a:t>
            </a:r>
          </a:p>
          <a:p>
            <a:pPr>
              <a:lnSpc>
                <a:spcPts val="7200"/>
              </a:lnSpc>
            </a:pPr>
            <a:r>
              <a:rPr lang="en-US" sz="7200" spc="-215">
                <a:solidFill>
                  <a:srgbClr val="000000"/>
                </a:solidFill>
                <a:latin typeface="Caros 2"/>
              </a:rPr>
              <a:t>GROUP</a:t>
            </a:r>
          </a:p>
          <a:p>
            <a:pPr>
              <a:lnSpc>
                <a:spcPts val="7200"/>
              </a:lnSpc>
            </a:pPr>
            <a:r>
              <a:rPr lang="en-US" sz="7200" spc="-215">
                <a:solidFill>
                  <a:srgbClr val="000000"/>
                </a:solidFill>
                <a:latin typeface="Caros 2"/>
              </a:rPr>
              <a:t>HISTORY</a:t>
            </a:r>
          </a:p>
        </p:txBody>
      </p:sp>
    </p:spTree>
  </p:cSld>
  <p:clrMapOvr>
    <a:masterClrMapping/>
  </p:clrMapOvr>
</p:sld>
</file>

<file path=ppt/slides/slide4.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AutoShape 2" id="2"/>
          <p:cNvSpPr/>
          <p:nvPr/>
        </p:nvSpPr>
        <p:spPr>
          <a:xfrm rot="0">
            <a:off x="1981200" y="-400050"/>
            <a:ext cx="35246" cy="11087100"/>
          </a:xfrm>
          <a:prstGeom prst="rect">
            <a:avLst/>
          </a:prstGeom>
          <a:solidFill>
            <a:srgbClr val="FFFFFF"/>
          </a:solidFill>
        </p:spPr>
      </p:sp>
      <p:sp>
        <p:nvSpPr>
          <p:cNvPr name="AutoShape 3" id="3"/>
          <p:cNvSpPr/>
          <p:nvPr/>
        </p:nvSpPr>
        <p:spPr>
          <a:xfrm rot="0">
            <a:off x="1028700" y="1028700"/>
            <a:ext cx="6778946" cy="8229600"/>
          </a:xfrm>
          <a:prstGeom prst="rect">
            <a:avLst/>
          </a:prstGeom>
          <a:solidFill>
            <a:srgbClr val="FFFFFF"/>
          </a:solidFill>
        </p:spPr>
      </p:sp>
      <p:grpSp>
        <p:nvGrpSpPr>
          <p:cNvPr name="Group 4" id="4"/>
          <p:cNvGrpSpPr/>
          <p:nvPr/>
        </p:nvGrpSpPr>
        <p:grpSpPr>
          <a:xfrm rot="0">
            <a:off x="9024637" y="1430928"/>
            <a:ext cx="8234663" cy="7658735"/>
            <a:chOff x="0" y="0"/>
            <a:chExt cx="10979550" cy="10211647"/>
          </a:xfrm>
        </p:grpSpPr>
        <p:sp>
          <p:nvSpPr>
            <p:cNvPr name="TextBox 5" id="5"/>
            <p:cNvSpPr txBox="true"/>
            <p:nvPr/>
          </p:nvSpPr>
          <p:spPr>
            <a:xfrm rot="0">
              <a:off x="0" y="803063"/>
              <a:ext cx="10979550" cy="4144010"/>
            </a:xfrm>
            <a:prstGeom prst="rect">
              <a:avLst/>
            </a:prstGeom>
          </p:spPr>
          <p:txBody>
            <a:bodyPr anchor="t" rtlCol="false" tIns="0" lIns="0" bIns="0" rIns="0">
              <a:spAutoFit/>
            </a:bodyPr>
            <a:lstStyle/>
            <a:p>
              <a:pPr>
                <a:lnSpc>
                  <a:spcPts val="4200"/>
                </a:lnSpc>
              </a:pPr>
              <a:r>
                <a:rPr lang="en-US" sz="2800">
                  <a:solidFill>
                    <a:srgbClr val="FFFFFF"/>
                  </a:solidFill>
                  <a:latin typeface="Caros 1"/>
                </a:rPr>
                <a:t>Moving ahead to 1943 and another great need arose during WWII when nutritious food was hard to come by. Akta-Vite was developed by the Nicolas Group, which was rushed to Australian Soldiers due to its nutrient and vitamin rich formula.</a:t>
              </a:r>
            </a:p>
          </p:txBody>
        </p:sp>
        <p:sp>
          <p:nvSpPr>
            <p:cNvPr name="TextBox 6" id="6"/>
            <p:cNvSpPr txBox="true"/>
            <p:nvPr/>
          </p:nvSpPr>
          <p:spPr>
            <a:xfrm rot="0">
              <a:off x="0" y="-47625"/>
              <a:ext cx="10979550" cy="691938"/>
            </a:xfrm>
            <a:prstGeom prst="rect">
              <a:avLst/>
            </a:prstGeom>
          </p:spPr>
          <p:txBody>
            <a:bodyPr anchor="t" rtlCol="false" tIns="0" lIns="0" bIns="0" rIns="0">
              <a:spAutoFit/>
            </a:bodyPr>
            <a:lstStyle/>
            <a:p>
              <a:pPr>
                <a:lnSpc>
                  <a:spcPts val="4160"/>
                </a:lnSpc>
              </a:pPr>
              <a:r>
                <a:rPr lang="en-US" sz="3200" spc="320">
                  <a:solidFill>
                    <a:srgbClr val="FFFFFF"/>
                  </a:solidFill>
                  <a:latin typeface="Caros 2"/>
                </a:rPr>
                <a:t>CREATION OF AKTA-VITE</a:t>
              </a:r>
            </a:p>
          </p:txBody>
        </p:sp>
        <p:sp>
          <p:nvSpPr>
            <p:cNvPr name="TextBox 7" id="7"/>
            <p:cNvSpPr txBox="true"/>
            <p:nvPr/>
          </p:nvSpPr>
          <p:spPr>
            <a:xfrm rot="0">
              <a:off x="0" y="6766137"/>
              <a:ext cx="10979550" cy="3445510"/>
            </a:xfrm>
            <a:prstGeom prst="rect">
              <a:avLst/>
            </a:prstGeom>
          </p:spPr>
          <p:txBody>
            <a:bodyPr anchor="t" rtlCol="false" tIns="0" lIns="0" bIns="0" rIns="0">
              <a:spAutoFit/>
            </a:bodyPr>
            <a:lstStyle/>
            <a:p>
              <a:pPr>
                <a:lnSpc>
                  <a:spcPts val="4200"/>
                </a:lnSpc>
              </a:pPr>
              <a:r>
                <a:rPr lang="en-US" sz="2800">
                  <a:solidFill>
                    <a:srgbClr val="FFFFFF"/>
                  </a:solidFill>
                  <a:latin typeface="Caros 1"/>
                </a:rPr>
                <a:t>And now, In 2020 as we face a new human crisis with the global spread of COVID-19, this very bloodline has now developed Peak Immunity, proven to protect against viral and bacterial infection.</a:t>
              </a:r>
            </a:p>
          </p:txBody>
        </p:sp>
        <p:sp>
          <p:nvSpPr>
            <p:cNvPr name="TextBox 8" id="8"/>
            <p:cNvSpPr txBox="true"/>
            <p:nvPr/>
          </p:nvSpPr>
          <p:spPr>
            <a:xfrm rot="0">
              <a:off x="0" y="5915448"/>
              <a:ext cx="10979550" cy="691938"/>
            </a:xfrm>
            <a:prstGeom prst="rect">
              <a:avLst/>
            </a:prstGeom>
          </p:spPr>
          <p:txBody>
            <a:bodyPr anchor="t" rtlCol="false" tIns="0" lIns="0" bIns="0" rIns="0">
              <a:spAutoFit/>
            </a:bodyPr>
            <a:lstStyle/>
            <a:p>
              <a:pPr>
                <a:lnSpc>
                  <a:spcPts val="4160"/>
                </a:lnSpc>
              </a:pPr>
              <a:r>
                <a:rPr lang="en-US" sz="3200" spc="320">
                  <a:solidFill>
                    <a:srgbClr val="FFFFFF"/>
                  </a:solidFill>
                  <a:latin typeface="Caros 2"/>
                </a:rPr>
                <a:t>COVID-19 HEALTH CRISIS</a:t>
              </a:r>
            </a:p>
          </p:txBody>
        </p:sp>
      </p:grpSp>
      <p:sp>
        <p:nvSpPr>
          <p:cNvPr name="TextBox 9" id="9"/>
          <p:cNvSpPr txBox="true"/>
          <p:nvPr/>
        </p:nvSpPr>
        <p:spPr>
          <a:xfrm rot="0">
            <a:off x="1549304" y="5890260"/>
            <a:ext cx="5737738" cy="2811780"/>
          </a:xfrm>
          <a:prstGeom prst="rect">
            <a:avLst/>
          </a:prstGeom>
        </p:spPr>
        <p:txBody>
          <a:bodyPr anchor="t" rtlCol="false" tIns="0" lIns="0" bIns="0" rIns="0">
            <a:spAutoFit/>
          </a:bodyPr>
          <a:lstStyle/>
          <a:p>
            <a:pPr>
              <a:lnSpc>
                <a:spcPts val="7200"/>
              </a:lnSpc>
            </a:pPr>
            <a:r>
              <a:rPr lang="en-US" sz="7200" spc="-215">
                <a:solidFill>
                  <a:srgbClr val="000000"/>
                </a:solidFill>
                <a:latin typeface="Caros 2"/>
              </a:rPr>
              <a:t>NICHOLAS</a:t>
            </a:r>
          </a:p>
          <a:p>
            <a:pPr>
              <a:lnSpc>
                <a:spcPts val="7200"/>
              </a:lnSpc>
            </a:pPr>
            <a:r>
              <a:rPr lang="en-US" sz="7200" spc="-215">
                <a:solidFill>
                  <a:srgbClr val="000000"/>
                </a:solidFill>
                <a:latin typeface="Caros 2"/>
              </a:rPr>
              <a:t>GROUP</a:t>
            </a:r>
          </a:p>
          <a:p>
            <a:pPr>
              <a:lnSpc>
                <a:spcPts val="7200"/>
              </a:lnSpc>
            </a:pPr>
            <a:r>
              <a:rPr lang="en-US" sz="7200" spc="-215">
                <a:solidFill>
                  <a:srgbClr val="000000"/>
                </a:solidFill>
                <a:latin typeface="Caros 2"/>
              </a:rPr>
              <a:t>HISTORY</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rot="0">
            <a:off x="-320162" y="4259580"/>
            <a:ext cx="16668750" cy="38100"/>
          </a:xfrm>
          <a:prstGeom prst="rect">
            <a:avLst/>
          </a:prstGeom>
          <a:solidFill>
            <a:srgbClr val="000000"/>
          </a:solidFill>
        </p:spPr>
      </p:sp>
      <p:sp>
        <p:nvSpPr>
          <p:cNvPr name="AutoShape 3" id="3"/>
          <p:cNvSpPr/>
          <p:nvPr/>
        </p:nvSpPr>
        <p:spPr>
          <a:xfrm rot="0">
            <a:off x="16719229" y="-400050"/>
            <a:ext cx="35246" cy="11087100"/>
          </a:xfrm>
          <a:prstGeom prst="rect">
            <a:avLst/>
          </a:prstGeom>
          <a:solidFill>
            <a:srgbClr val="000000"/>
          </a:solidFill>
        </p:spPr>
      </p:sp>
      <p:pic>
        <p:nvPicPr>
          <p:cNvPr name="Picture 4" id="4"/>
          <p:cNvPicPr>
            <a:picLocks noChangeAspect="true"/>
          </p:cNvPicPr>
          <p:nvPr/>
        </p:nvPicPr>
        <p:blipFill>
          <a:blip r:embed="rId2"/>
          <a:srcRect l="3496" t="0" r="3496" b="0"/>
          <a:stretch>
            <a:fillRect/>
          </a:stretch>
        </p:blipFill>
        <p:spPr>
          <a:xfrm flipH="false" flipV="false" rot="0">
            <a:off x="9144000" y="23099"/>
            <a:ext cx="7557431" cy="10263901"/>
          </a:xfrm>
          <a:prstGeom prst="rect">
            <a:avLst/>
          </a:prstGeom>
        </p:spPr>
      </p:pic>
      <p:grpSp>
        <p:nvGrpSpPr>
          <p:cNvPr name="Group 5" id="5"/>
          <p:cNvGrpSpPr/>
          <p:nvPr/>
        </p:nvGrpSpPr>
        <p:grpSpPr>
          <a:xfrm rot="5400000">
            <a:off x="12622052" y="4584539"/>
            <a:ext cx="8229600" cy="1117921"/>
            <a:chOff x="0" y="0"/>
            <a:chExt cx="10972800" cy="1490562"/>
          </a:xfrm>
        </p:grpSpPr>
        <p:sp>
          <p:nvSpPr>
            <p:cNvPr name="AutoShape 6" id="6"/>
            <p:cNvSpPr/>
            <p:nvPr/>
          </p:nvSpPr>
          <p:spPr>
            <a:xfrm rot="0">
              <a:off x="0" y="0"/>
              <a:ext cx="10972800" cy="1490562"/>
            </a:xfrm>
            <a:prstGeom prst="rect">
              <a:avLst/>
            </a:prstGeom>
            <a:solidFill>
              <a:srgbClr val="000000"/>
            </a:solidFill>
          </p:spPr>
        </p:sp>
        <p:sp>
          <p:nvSpPr>
            <p:cNvPr name="TextBox 7" id="7"/>
            <p:cNvSpPr txBox="true"/>
            <p:nvPr/>
          </p:nvSpPr>
          <p:spPr>
            <a:xfrm rot="0">
              <a:off x="727083" y="402381"/>
              <a:ext cx="9518634" cy="647700"/>
            </a:xfrm>
            <a:prstGeom prst="rect">
              <a:avLst/>
            </a:prstGeom>
          </p:spPr>
          <p:txBody>
            <a:bodyPr anchor="t" rtlCol="false" tIns="0" lIns="0" bIns="0" rIns="0">
              <a:spAutoFit/>
            </a:bodyPr>
            <a:lstStyle/>
            <a:p>
              <a:pPr algn="ctr">
                <a:lnSpc>
                  <a:spcPts val="3900"/>
                </a:lnSpc>
              </a:pPr>
              <a:r>
                <a:rPr lang="en-US" sz="3000" spc="450">
                  <a:solidFill>
                    <a:srgbClr val="FFFFFF"/>
                  </a:solidFill>
                  <a:latin typeface="Caros 1"/>
                </a:rPr>
                <a:t>PROTEIN VITAMIN COMPANY</a:t>
              </a:r>
            </a:p>
          </p:txBody>
        </p:sp>
      </p:grpSp>
      <p:sp>
        <p:nvSpPr>
          <p:cNvPr name="TextBox 8" id="8"/>
          <p:cNvSpPr txBox="true"/>
          <p:nvPr/>
        </p:nvSpPr>
        <p:spPr>
          <a:xfrm rot="0">
            <a:off x="1028700" y="3316605"/>
            <a:ext cx="7242688" cy="561975"/>
          </a:xfrm>
          <a:prstGeom prst="rect">
            <a:avLst/>
          </a:prstGeom>
        </p:spPr>
        <p:txBody>
          <a:bodyPr anchor="t" rtlCol="false" tIns="0" lIns="0" bIns="0" rIns="0">
            <a:spAutoFit/>
          </a:bodyPr>
          <a:lstStyle/>
          <a:p>
            <a:pPr algn="r">
              <a:lnSpc>
                <a:spcPts val="4320"/>
              </a:lnSpc>
            </a:pPr>
            <a:r>
              <a:rPr lang="en-US" sz="3600" spc="359">
                <a:solidFill>
                  <a:srgbClr val="000000"/>
                </a:solidFill>
                <a:latin typeface="Caros 1"/>
              </a:rPr>
              <a:t>#PEAKWHEYBETTER</a:t>
            </a:r>
          </a:p>
        </p:txBody>
      </p:sp>
      <p:sp>
        <p:nvSpPr>
          <p:cNvPr name="TextBox 9" id="9"/>
          <p:cNvSpPr txBox="true"/>
          <p:nvPr/>
        </p:nvSpPr>
        <p:spPr>
          <a:xfrm rot="0">
            <a:off x="1028700" y="4583430"/>
            <a:ext cx="7242688" cy="2084070"/>
          </a:xfrm>
          <a:prstGeom prst="rect">
            <a:avLst/>
          </a:prstGeom>
        </p:spPr>
        <p:txBody>
          <a:bodyPr anchor="t" rtlCol="false" tIns="0" lIns="0" bIns="0" rIns="0">
            <a:spAutoFit/>
          </a:bodyPr>
          <a:lstStyle/>
          <a:p>
            <a:pPr algn="r">
              <a:lnSpc>
                <a:spcPts val="4200"/>
              </a:lnSpc>
            </a:pPr>
            <a:r>
              <a:rPr lang="en-US" sz="2800">
                <a:solidFill>
                  <a:srgbClr val="000000"/>
                </a:solidFill>
                <a:latin typeface="Caros 1"/>
              </a:rPr>
              <a:t>Peak Nutritionals saw a need to develop a clean product for the everyday sports person with information that was easy to understand in a cluttered market</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AutoShape 2" id="2"/>
          <p:cNvSpPr/>
          <p:nvPr/>
        </p:nvSpPr>
        <p:spPr>
          <a:xfrm rot="0">
            <a:off x="-323850" y="4034790"/>
            <a:ext cx="11239500" cy="38100"/>
          </a:xfrm>
          <a:prstGeom prst="rect">
            <a:avLst/>
          </a:prstGeom>
          <a:solidFill>
            <a:srgbClr val="FFFFFF"/>
          </a:solidFill>
        </p:spPr>
      </p:sp>
      <p:sp>
        <p:nvSpPr>
          <p:cNvPr name="TextBox 3" id="3"/>
          <p:cNvSpPr txBox="true"/>
          <p:nvPr/>
        </p:nvSpPr>
        <p:spPr>
          <a:xfrm rot="0">
            <a:off x="1028700" y="2820353"/>
            <a:ext cx="8842888" cy="561975"/>
          </a:xfrm>
          <a:prstGeom prst="rect">
            <a:avLst/>
          </a:prstGeom>
        </p:spPr>
        <p:txBody>
          <a:bodyPr anchor="t" rtlCol="false" tIns="0" lIns="0" bIns="0" rIns="0">
            <a:spAutoFit/>
          </a:bodyPr>
          <a:lstStyle/>
          <a:p>
            <a:pPr algn="r">
              <a:lnSpc>
                <a:spcPts val="4320"/>
              </a:lnSpc>
            </a:pPr>
            <a:r>
              <a:rPr lang="en-US" sz="3600" spc="359">
                <a:solidFill>
                  <a:srgbClr val="FFFFFF"/>
                </a:solidFill>
                <a:latin typeface="Caros 2"/>
              </a:rPr>
              <a:t>WHY WHEY INTO PEAK?</a:t>
            </a:r>
          </a:p>
        </p:txBody>
      </p:sp>
      <p:sp>
        <p:nvSpPr>
          <p:cNvPr name="TextBox 4" id="4"/>
          <p:cNvSpPr txBox="true"/>
          <p:nvPr/>
        </p:nvSpPr>
        <p:spPr>
          <a:xfrm rot="0">
            <a:off x="817056" y="4658532"/>
            <a:ext cx="9054532" cy="2962780"/>
          </a:xfrm>
          <a:prstGeom prst="rect">
            <a:avLst/>
          </a:prstGeom>
        </p:spPr>
        <p:txBody>
          <a:bodyPr anchor="t" rtlCol="false" tIns="0" lIns="0" bIns="0" rIns="0">
            <a:spAutoFit/>
          </a:bodyPr>
          <a:lstStyle/>
          <a:p>
            <a:pPr algn="r">
              <a:lnSpc>
                <a:spcPts val="3920"/>
              </a:lnSpc>
            </a:pPr>
            <a:r>
              <a:rPr lang="en-US" sz="2800">
                <a:solidFill>
                  <a:srgbClr val="FFFFFF"/>
                </a:solidFill>
                <a:latin typeface="Caros 1"/>
              </a:rPr>
              <a:t>Protein powders are the most popular </a:t>
            </a:r>
            <a:r>
              <a:rPr lang="en-US" sz="2800">
                <a:solidFill>
                  <a:srgbClr val="FFFFFF"/>
                </a:solidFill>
                <a:latin typeface="Caros 1"/>
              </a:rPr>
              <a:t>die</a:t>
            </a:r>
            <a:r>
              <a:rPr lang="en-US" sz="2800">
                <a:solidFill>
                  <a:srgbClr val="FFFFFF"/>
                </a:solidFill>
                <a:latin typeface="Caros 1"/>
              </a:rPr>
              <a:t>tary supplements. One of the most </a:t>
            </a:r>
            <a:r>
              <a:rPr lang="en-US" sz="2800">
                <a:solidFill>
                  <a:srgbClr val="FFFFFF"/>
                </a:solidFill>
                <a:latin typeface="Caros 1"/>
              </a:rPr>
              <a:t>com</a:t>
            </a:r>
            <a:r>
              <a:rPr lang="en-US" sz="2800">
                <a:solidFill>
                  <a:srgbClr val="FFFFFF"/>
                </a:solidFill>
                <a:latin typeface="Caros 1"/>
              </a:rPr>
              <a:t>mon types of protein found in these products is whey, which comes from dairy. There are different types of whey  protein, including whey isolate (WPI)</a:t>
            </a:r>
          </a:p>
          <a:p>
            <a:pPr algn="r">
              <a:lnSpc>
                <a:spcPts val="3919"/>
              </a:lnSpc>
            </a:pPr>
            <a:r>
              <a:rPr lang="en-US" sz="2800">
                <a:solidFill>
                  <a:srgbClr val="FFFFFF"/>
                </a:solidFill>
                <a:latin typeface="Caros 1"/>
              </a:rPr>
              <a:t>and whey concentrate (WPC)</a:t>
            </a:r>
          </a:p>
        </p:txBody>
      </p:sp>
      <p:pic>
        <p:nvPicPr>
          <p:cNvPr name="Picture 5" id="5"/>
          <p:cNvPicPr>
            <a:picLocks noChangeAspect="true"/>
          </p:cNvPicPr>
          <p:nvPr/>
        </p:nvPicPr>
        <p:blipFill>
          <a:blip r:embed="rId2"/>
          <a:srcRect l="3463" t="0" r="3463" b="0"/>
          <a:stretch>
            <a:fillRect/>
          </a:stretch>
        </p:blipFill>
        <p:spPr>
          <a:xfrm flipH="false" flipV="false" rot="0">
            <a:off x="10915650" y="0"/>
            <a:ext cx="7372350" cy="10287000"/>
          </a:xfrm>
          <a:prstGeom prst="rect">
            <a:avLst/>
          </a:prstGeom>
        </p:spPr>
      </p:pic>
      <p:sp>
        <p:nvSpPr>
          <p:cNvPr name="AutoShape 6" id="6"/>
          <p:cNvSpPr/>
          <p:nvPr/>
        </p:nvSpPr>
        <p:spPr>
          <a:xfrm rot="0">
            <a:off x="16719229" y="-400050"/>
            <a:ext cx="35246" cy="11087100"/>
          </a:xfrm>
          <a:prstGeom prst="rect">
            <a:avLst/>
          </a:prstGeom>
          <a:solidFill>
            <a:srgbClr val="FFFFFF"/>
          </a:solidFill>
        </p:spPr>
      </p:sp>
      <p:grpSp>
        <p:nvGrpSpPr>
          <p:cNvPr name="Group 7" id="7"/>
          <p:cNvGrpSpPr/>
          <p:nvPr/>
        </p:nvGrpSpPr>
        <p:grpSpPr>
          <a:xfrm rot="5400000">
            <a:off x="12622052" y="4584539"/>
            <a:ext cx="8229600" cy="1117921"/>
            <a:chOff x="0" y="0"/>
            <a:chExt cx="10972800" cy="1490562"/>
          </a:xfrm>
        </p:grpSpPr>
        <p:sp>
          <p:nvSpPr>
            <p:cNvPr name="AutoShape 8" id="8"/>
            <p:cNvSpPr/>
            <p:nvPr/>
          </p:nvSpPr>
          <p:spPr>
            <a:xfrm rot="0">
              <a:off x="0" y="0"/>
              <a:ext cx="10972800" cy="1490562"/>
            </a:xfrm>
            <a:prstGeom prst="rect">
              <a:avLst/>
            </a:prstGeom>
            <a:solidFill>
              <a:srgbClr val="FFFFFF"/>
            </a:solidFill>
          </p:spPr>
        </p:sp>
        <p:sp>
          <p:nvSpPr>
            <p:cNvPr name="TextBox 9" id="9"/>
            <p:cNvSpPr txBox="true"/>
            <p:nvPr/>
          </p:nvSpPr>
          <p:spPr>
            <a:xfrm rot="0">
              <a:off x="727083" y="402381"/>
              <a:ext cx="9518634" cy="647700"/>
            </a:xfrm>
            <a:prstGeom prst="rect">
              <a:avLst/>
            </a:prstGeom>
          </p:spPr>
          <p:txBody>
            <a:bodyPr anchor="t" rtlCol="false" tIns="0" lIns="0" bIns="0" rIns="0">
              <a:spAutoFit/>
            </a:bodyPr>
            <a:lstStyle/>
            <a:p>
              <a:pPr algn="ctr">
                <a:lnSpc>
                  <a:spcPts val="3900"/>
                </a:lnSpc>
              </a:pPr>
              <a:r>
                <a:rPr lang="en-US" sz="3000" spc="450">
                  <a:solidFill>
                    <a:srgbClr val="000000"/>
                  </a:solidFill>
                  <a:latin typeface="Caros 1"/>
                </a:rPr>
                <a:t>PROTEIN VITAMIN COMPANY</a:t>
              </a:r>
            </a:p>
          </p:txBody>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AutoShape 2" id="2"/>
          <p:cNvSpPr/>
          <p:nvPr/>
        </p:nvSpPr>
        <p:spPr>
          <a:xfrm rot="0">
            <a:off x="-323850" y="4034790"/>
            <a:ext cx="11239500" cy="38100"/>
          </a:xfrm>
          <a:prstGeom prst="rect">
            <a:avLst/>
          </a:prstGeom>
          <a:solidFill>
            <a:srgbClr val="FFFFFF"/>
          </a:solidFill>
        </p:spPr>
      </p:sp>
      <p:pic>
        <p:nvPicPr>
          <p:cNvPr name="Picture 3" id="3"/>
          <p:cNvPicPr>
            <a:picLocks noChangeAspect="true"/>
          </p:cNvPicPr>
          <p:nvPr/>
        </p:nvPicPr>
        <p:blipFill>
          <a:blip r:embed="rId2"/>
          <a:srcRect l="23871" t="0" r="28290" b="0"/>
          <a:stretch>
            <a:fillRect/>
          </a:stretch>
        </p:blipFill>
        <p:spPr>
          <a:xfrm flipH="false" flipV="false" rot="0">
            <a:off x="10915650" y="0"/>
            <a:ext cx="7372350" cy="10287000"/>
          </a:xfrm>
          <a:prstGeom prst="rect">
            <a:avLst/>
          </a:prstGeom>
        </p:spPr>
      </p:pic>
      <p:sp>
        <p:nvSpPr>
          <p:cNvPr name="AutoShape 4" id="4"/>
          <p:cNvSpPr/>
          <p:nvPr/>
        </p:nvSpPr>
        <p:spPr>
          <a:xfrm rot="0">
            <a:off x="16719229" y="-400050"/>
            <a:ext cx="35246" cy="11087100"/>
          </a:xfrm>
          <a:prstGeom prst="rect">
            <a:avLst/>
          </a:prstGeom>
          <a:solidFill>
            <a:srgbClr val="FFFFFF"/>
          </a:solidFill>
        </p:spPr>
      </p:sp>
      <p:grpSp>
        <p:nvGrpSpPr>
          <p:cNvPr name="Group 5" id="5"/>
          <p:cNvGrpSpPr/>
          <p:nvPr/>
        </p:nvGrpSpPr>
        <p:grpSpPr>
          <a:xfrm rot="5400000">
            <a:off x="12622052" y="4584539"/>
            <a:ext cx="8229600" cy="1117921"/>
            <a:chOff x="0" y="0"/>
            <a:chExt cx="10972800" cy="1490562"/>
          </a:xfrm>
        </p:grpSpPr>
        <p:sp>
          <p:nvSpPr>
            <p:cNvPr name="AutoShape 6" id="6"/>
            <p:cNvSpPr/>
            <p:nvPr/>
          </p:nvSpPr>
          <p:spPr>
            <a:xfrm rot="0">
              <a:off x="0" y="0"/>
              <a:ext cx="10972800" cy="1490562"/>
            </a:xfrm>
            <a:prstGeom prst="rect">
              <a:avLst/>
            </a:prstGeom>
            <a:solidFill>
              <a:srgbClr val="FFFFFF"/>
            </a:solidFill>
          </p:spPr>
        </p:sp>
        <p:sp>
          <p:nvSpPr>
            <p:cNvPr name="TextBox 7" id="7"/>
            <p:cNvSpPr txBox="true"/>
            <p:nvPr/>
          </p:nvSpPr>
          <p:spPr>
            <a:xfrm rot="0">
              <a:off x="727083" y="402381"/>
              <a:ext cx="9518634" cy="647700"/>
            </a:xfrm>
            <a:prstGeom prst="rect">
              <a:avLst/>
            </a:prstGeom>
          </p:spPr>
          <p:txBody>
            <a:bodyPr anchor="t" rtlCol="false" tIns="0" lIns="0" bIns="0" rIns="0">
              <a:spAutoFit/>
            </a:bodyPr>
            <a:lstStyle/>
            <a:p>
              <a:pPr algn="ctr">
                <a:lnSpc>
                  <a:spcPts val="3900"/>
                </a:lnSpc>
              </a:pPr>
              <a:r>
                <a:rPr lang="en-US" sz="3000" spc="450">
                  <a:solidFill>
                    <a:srgbClr val="000000"/>
                  </a:solidFill>
                  <a:latin typeface="Caros 1"/>
                </a:rPr>
                <a:t>PROTEIN VITAMIN COMPANY</a:t>
              </a:r>
            </a:p>
          </p:txBody>
        </p:sp>
      </p:grpSp>
      <p:sp>
        <p:nvSpPr>
          <p:cNvPr name="TextBox 8" id="8"/>
          <p:cNvSpPr txBox="true"/>
          <p:nvPr/>
        </p:nvSpPr>
        <p:spPr>
          <a:xfrm rot="0">
            <a:off x="1028700" y="2820353"/>
            <a:ext cx="8842888" cy="561975"/>
          </a:xfrm>
          <a:prstGeom prst="rect">
            <a:avLst/>
          </a:prstGeom>
        </p:spPr>
        <p:txBody>
          <a:bodyPr anchor="t" rtlCol="false" tIns="0" lIns="0" bIns="0" rIns="0">
            <a:spAutoFit/>
          </a:bodyPr>
          <a:lstStyle/>
          <a:p>
            <a:pPr algn="r">
              <a:lnSpc>
                <a:spcPts val="4320"/>
              </a:lnSpc>
            </a:pPr>
            <a:r>
              <a:rPr lang="en-US" sz="3600" spc="359">
                <a:solidFill>
                  <a:srgbClr val="FFFFFF"/>
                </a:solidFill>
                <a:latin typeface="Caros 2"/>
              </a:rPr>
              <a:t>WHY WHEY INTO PEAK?</a:t>
            </a:r>
          </a:p>
        </p:txBody>
      </p:sp>
      <p:sp>
        <p:nvSpPr>
          <p:cNvPr name="TextBox 9" id="9"/>
          <p:cNvSpPr txBox="true"/>
          <p:nvPr/>
        </p:nvSpPr>
        <p:spPr>
          <a:xfrm rot="0">
            <a:off x="817056" y="4658532"/>
            <a:ext cx="9054532" cy="2962780"/>
          </a:xfrm>
          <a:prstGeom prst="rect">
            <a:avLst/>
          </a:prstGeom>
        </p:spPr>
        <p:txBody>
          <a:bodyPr anchor="t" rtlCol="false" tIns="0" lIns="0" bIns="0" rIns="0">
            <a:spAutoFit/>
          </a:bodyPr>
          <a:lstStyle/>
          <a:p>
            <a:pPr algn="r">
              <a:lnSpc>
                <a:spcPts val="3919"/>
              </a:lnSpc>
            </a:pPr>
            <a:r>
              <a:rPr lang="en-US" sz="2800">
                <a:solidFill>
                  <a:srgbClr val="FFFFFF"/>
                </a:solidFill>
                <a:latin typeface="Caros 1"/>
              </a:rPr>
              <a:t>Peak nutritionals WPI is the product of</a:t>
            </a:r>
          </a:p>
          <a:p>
            <a:pPr algn="r">
              <a:lnSpc>
                <a:spcPts val="3919"/>
              </a:lnSpc>
            </a:pPr>
            <a:r>
              <a:rPr lang="en-US" sz="2800">
                <a:solidFill>
                  <a:srgbClr val="FFFFFF"/>
                </a:solidFill>
                <a:latin typeface="Caros 1"/>
              </a:rPr>
              <a:t>a cross flow micro filtration process that</a:t>
            </a:r>
          </a:p>
          <a:p>
            <a:pPr algn="r">
              <a:lnSpc>
                <a:spcPts val="3919"/>
              </a:lnSpc>
            </a:pPr>
            <a:r>
              <a:rPr lang="en-US" sz="2800">
                <a:solidFill>
                  <a:srgbClr val="FFFFFF"/>
                </a:solidFill>
                <a:latin typeface="Caros 1"/>
              </a:rPr>
              <a:t>eliminates fats and sugars and is higher</a:t>
            </a:r>
          </a:p>
          <a:p>
            <a:pPr algn="r">
              <a:lnSpc>
                <a:spcPts val="3919"/>
              </a:lnSpc>
            </a:pPr>
            <a:r>
              <a:rPr lang="en-US" sz="2800">
                <a:solidFill>
                  <a:srgbClr val="FFFFFF"/>
                </a:solidFill>
                <a:latin typeface="Caros 1"/>
              </a:rPr>
              <a:t>in protein content. This ensures amino</a:t>
            </a:r>
          </a:p>
          <a:p>
            <a:pPr algn="r">
              <a:lnSpc>
                <a:spcPts val="3919"/>
              </a:lnSpc>
            </a:pPr>
            <a:r>
              <a:rPr lang="en-US" sz="2800">
                <a:solidFill>
                  <a:srgbClr val="FFFFFF"/>
                </a:solidFill>
                <a:latin typeface="Caros 1"/>
              </a:rPr>
              <a:t>acids are released quickly after ingesting</a:t>
            </a:r>
          </a:p>
          <a:p>
            <a:pPr algn="r">
              <a:lnSpc>
                <a:spcPts val="3919"/>
              </a:lnSpc>
            </a:pP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AutoShape 2" id="2"/>
          <p:cNvSpPr/>
          <p:nvPr/>
        </p:nvSpPr>
        <p:spPr>
          <a:xfrm rot="0">
            <a:off x="-323850" y="4034790"/>
            <a:ext cx="11239500" cy="38100"/>
          </a:xfrm>
          <a:prstGeom prst="rect">
            <a:avLst/>
          </a:prstGeom>
          <a:solidFill>
            <a:srgbClr val="FFFFFF"/>
          </a:solidFill>
        </p:spPr>
      </p:sp>
      <p:sp>
        <p:nvSpPr>
          <p:cNvPr name="TextBox 3" id="3"/>
          <p:cNvSpPr txBox="true"/>
          <p:nvPr/>
        </p:nvSpPr>
        <p:spPr>
          <a:xfrm rot="0">
            <a:off x="1028700" y="2820353"/>
            <a:ext cx="8842888" cy="561975"/>
          </a:xfrm>
          <a:prstGeom prst="rect">
            <a:avLst/>
          </a:prstGeom>
        </p:spPr>
        <p:txBody>
          <a:bodyPr anchor="t" rtlCol="false" tIns="0" lIns="0" bIns="0" rIns="0">
            <a:spAutoFit/>
          </a:bodyPr>
          <a:lstStyle/>
          <a:p>
            <a:pPr algn="r">
              <a:lnSpc>
                <a:spcPts val="4320"/>
              </a:lnSpc>
            </a:pPr>
            <a:r>
              <a:rPr lang="en-US" sz="3600" spc="359">
                <a:solidFill>
                  <a:srgbClr val="FFFFFF"/>
                </a:solidFill>
                <a:latin typeface="Caros 2"/>
              </a:rPr>
              <a:t>WHY WHEY INTO PEAK?</a:t>
            </a:r>
          </a:p>
        </p:txBody>
      </p:sp>
      <p:sp>
        <p:nvSpPr>
          <p:cNvPr name="TextBox 4" id="4"/>
          <p:cNvSpPr txBox="true"/>
          <p:nvPr/>
        </p:nvSpPr>
        <p:spPr>
          <a:xfrm rot="0">
            <a:off x="817056" y="4645892"/>
            <a:ext cx="9054532" cy="3951856"/>
          </a:xfrm>
          <a:prstGeom prst="rect">
            <a:avLst/>
          </a:prstGeom>
        </p:spPr>
        <p:txBody>
          <a:bodyPr anchor="t" rtlCol="false" tIns="0" lIns="0" bIns="0" rIns="0">
            <a:spAutoFit/>
          </a:bodyPr>
          <a:lstStyle/>
          <a:p>
            <a:pPr algn="r">
              <a:lnSpc>
                <a:spcPts val="3919"/>
              </a:lnSpc>
            </a:pPr>
            <a:r>
              <a:rPr lang="en-US" sz="2800">
                <a:solidFill>
                  <a:srgbClr val="FFFFFF"/>
                </a:solidFill>
                <a:latin typeface="Caros 1"/>
              </a:rPr>
              <a:t> </a:t>
            </a:r>
            <a:r>
              <a:rPr lang="en-US" sz="2800">
                <a:solidFill>
                  <a:srgbClr val="FFFFFF"/>
                </a:solidFill>
                <a:latin typeface="Caros 1"/>
              </a:rPr>
              <a:t>Rich in naturally occurring branched chain amino acids (BCAAs) Consisting of ISO leucine, leucine and valine for muscle synthesis, assists in minimizing muscle loss, increases lean muscle growth and repairs muscles after an optimal workout. With the added benefit of digestive enzymes, allowing your body to easily absorb and digest the protein so you can perform at your peak</a:t>
            </a:r>
          </a:p>
        </p:txBody>
      </p:sp>
      <p:pic>
        <p:nvPicPr>
          <p:cNvPr name="Picture 5" id="5"/>
          <p:cNvPicPr>
            <a:picLocks noChangeAspect="true"/>
          </p:cNvPicPr>
          <p:nvPr/>
        </p:nvPicPr>
        <p:blipFill>
          <a:blip r:embed="rId2"/>
          <a:srcRect l="3463" t="234" r="3463" b="0"/>
          <a:stretch>
            <a:fillRect/>
          </a:stretch>
        </p:blipFill>
        <p:spPr>
          <a:xfrm flipH="false" flipV="false" rot="0">
            <a:off x="10915650" y="24095"/>
            <a:ext cx="7372350" cy="10262905"/>
          </a:xfrm>
          <a:prstGeom prst="rect">
            <a:avLst/>
          </a:prstGeom>
        </p:spPr>
      </p:pic>
      <p:sp>
        <p:nvSpPr>
          <p:cNvPr name="AutoShape 6" id="6"/>
          <p:cNvSpPr/>
          <p:nvPr/>
        </p:nvSpPr>
        <p:spPr>
          <a:xfrm rot="0">
            <a:off x="16719229" y="-400050"/>
            <a:ext cx="35246" cy="11087100"/>
          </a:xfrm>
          <a:prstGeom prst="rect">
            <a:avLst/>
          </a:prstGeom>
          <a:solidFill>
            <a:srgbClr val="FFFFFF"/>
          </a:solidFill>
        </p:spPr>
      </p:sp>
      <p:grpSp>
        <p:nvGrpSpPr>
          <p:cNvPr name="Group 7" id="7"/>
          <p:cNvGrpSpPr/>
          <p:nvPr/>
        </p:nvGrpSpPr>
        <p:grpSpPr>
          <a:xfrm rot="5400000">
            <a:off x="12622052" y="4584539"/>
            <a:ext cx="8229600" cy="1117921"/>
            <a:chOff x="0" y="0"/>
            <a:chExt cx="10972800" cy="1490562"/>
          </a:xfrm>
        </p:grpSpPr>
        <p:sp>
          <p:nvSpPr>
            <p:cNvPr name="AutoShape 8" id="8"/>
            <p:cNvSpPr/>
            <p:nvPr/>
          </p:nvSpPr>
          <p:spPr>
            <a:xfrm rot="0">
              <a:off x="0" y="0"/>
              <a:ext cx="10972800" cy="1490562"/>
            </a:xfrm>
            <a:prstGeom prst="rect">
              <a:avLst/>
            </a:prstGeom>
            <a:solidFill>
              <a:srgbClr val="FFFFFF"/>
            </a:solidFill>
          </p:spPr>
        </p:sp>
        <p:sp>
          <p:nvSpPr>
            <p:cNvPr name="TextBox 9" id="9"/>
            <p:cNvSpPr txBox="true"/>
            <p:nvPr/>
          </p:nvSpPr>
          <p:spPr>
            <a:xfrm rot="0">
              <a:off x="727083" y="402381"/>
              <a:ext cx="9518634" cy="647700"/>
            </a:xfrm>
            <a:prstGeom prst="rect">
              <a:avLst/>
            </a:prstGeom>
          </p:spPr>
          <p:txBody>
            <a:bodyPr anchor="t" rtlCol="false" tIns="0" lIns="0" bIns="0" rIns="0">
              <a:spAutoFit/>
            </a:bodyPr>
            <a:lstStyle/>
            <a:p>
              <a:pPr algn="ctr">
                <a:lnSpc>
                  <a:spcPts val="3900"/>
                </a:lnSpc>
              </a:pPr>
              <a:r>
                <a:rPr lang="en-US" sz="3000" spc="450">
                  <a:solidFill>
                    <a:srgbClr val="000000"/>
                  </a:solidFill>
                  <a:latin typeface="Caros 1"/>
                </a:rPr>
                <a:t>PROTEIN VITAMIN COMPANY</a:t>
              </a:r>
            </a:p>
          </p:txBody>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rot="0">
            <a:off x="-228600" y="8715375"/>
            <a:ext cx="18745200" cy="38100"/>
          </a:xfrm>
          <a:prstGeom prst="rect">
            <a:avLst/>
          </a:prstGeom>
          <a:solidFill>
            <a:srgbClr val="000000"/>
          </a:solidFill>
        </p:spPr>
      </p:sp>
      <p:pic>
        <p:nvPicPr>
          <p:cNvPr name="Picture 3" id="3"/>
          <p:cNvPicPr>
            <a:picLocks noChangeAspect="true"/>
          </p:cNvPicPr>
          <p:nvPr/>
        </p:nvPicPr>
        <p:blipFill>
          <a:blip r:embed="rId2">
            <a:alphaModFix amt="24000"/>
          </a:blip>
          <a:srcRect l="0" t="0" r="0" b="0"/>
          <a:stretch>
            <a:fillRect/>
          </a:stretch>
        </p:blipFill>
        <p:spPr>
          <a:xfrm flipH="false" flipV="false" rot="0">
            <a:off x="5292740" y="794961"/>
            <a:ext cx="7702520" cy="7096878"/>
          </a:xfrm>
          <a:prstGeom prst="rect">
            <a:avLst/>
          </a:prstGeom>
        </p:spPr>
      </p:pic>
      <p:sp>
        <p:nvSpPr>
          <p:cNvPr name="TextBox 4" id="4"/>
          <p:cNvSpPr txBox="true"/>
          <p:nvPr/>
        </p:nvSpPr>
        <p:spPr>
          <a:xfrm rot="0">
            <a:off x="2331781" y="2126297"/>
            <a:ext cx="13624438" cy="4472305"/>
          </a:xfrm>
          <a:prstGeom prst="rect">
            <a:avLst/>
          </a:prstGeom>
        </p:spPr>
        <p:txBody>
          <a:bodyPr anchor="t" rtlCol="false" tIns="0" lIns="0" bIns="0" rIns="0">
            <a:spAutoFit/>
          </a:bodyPr>
          <a:lstStyle/>
          <a:p>
            <a:pPr algn="ctr">
              <a:lnSpc>
                <a:spcPts val="7040"/>
              </a:lnSpc>
            </a:pPr>
            <a:r>
              <a:rPr lang="en-US" sz="6400">
                <a:solidFill>
                  <a:srgbClr val="000000"/>
                </a:solidFill>
                <a:latin typeface="Caros 1"/>
              </a:rPr>
              <a:t>100%</a:t>
            </a:r>
            <a:r>
              <a:rPr lang="en-US" sz="6400">
                <a:solidFill>
                  <a:srgbClr val="000000"/>
                </a:solidFill>
                <a:latin typeface="Caros 1"/>
              </a:rPr>
              <a:t> Australian owned and operated, all Peak Nutritionals products are processed at our fully accredited factory in Melbourne, Victoria </a:t>
            </a:r>
          </a:p>
        </p:txBody>
      </p:sp>
      <p:grpSp>
        <p:nvGrpSpPr>
          <p:cNvPr name="Group 5" id="5"/>
          <p:cNvGrpSpPr/>
          <p:nvPr/>
        </p:nvGrpSpPr>
        <p:grpSpPr>
          <a:xfrm rot="0">
            <a:off x="4800600" y="8209280"/>
            <a:ext cx="8686800" cy="1050290"/>
            <a:chOff x="0" y="0"/>
            <a:chExt cx="11582400" cy="1400387"/>
          </a:xfrm>
        </p:grpSpPr>
        <p:sp>
          <p:nvSpPr>
            <p:cNvPr name="AutoShape 6" id="6"/>
            <p:cNvSpPr/>
            <p:nvPr/>
          </p:nvSpPr>
          <p:spPr>
            <a:xfrm rot="0">
              <a:off x="0" y="0"/>
              <a:ext cx="11582400" cy="1400387"/>
            </a:xfrm>
            <a:prstGeom prst="rect">
              <a:avLst/>
            </a:prstGeom>
            <a:solidFill>
              <a:srgbClr val="000000"/>
            </a:solidFill>
          </p:spPr>
        </p:sp>
        <p:sp>
          <p:nvSpPr>
            <p:cNvPr name="TextBox 7" id="7"/>
            <p:cNvSpPr txBox="true"/>
            <p:nvPr/>
          </p:nvSpPr>
          <p:spPr>
            <a:xfrm rot="0">
              <a:off x="645241" y="330412"/>
              <a:ext cx="10291917" cy="691938"/>
            </a:xfrm>
            <a:prstGeom prst="rect">
              <a:avLst/>
            </a:prstGeom>
          </p:spPr>
          <p:txBody>
            <a:bodyPr anchor="t" rtlCol="false" tIns="0" lIns="0" bIns="0" rIns="0">
              <a:spAutoFit/>
            </a:bodyPr>
            <a:lstStyle/>
            <a:p>
              <a:pPr algn="ctr">
                <a:lnSpc>
                  <a:spcPts val="4160"/>
                </a:lnSpc>
              </a:pPr>
              <a:r>
                <a:rPr lang="en-US" sz="3200" spc="320">
                  <a:solidFill>
                    <a:srgbClr val="FFFFFF"/>
                  </a:solidFill>
                  <a:latin typeface="Caros 1"/>
                </a:rPr>
                <a:t>#PEAKWHEYBETTER</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DAD2lSjyTjQ</dc:identifier>
  <dcterms:modified xsi:type="dcterms:W3CDTF">2011-08-01T06:04:30Z</dcterms:modified>
  <cp:revision>1</cp:revision>
  <dc:title>PEAK Sales Deck B2B Distribution</dc:title>
</cp:coreProperties>
</file>